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60" r:id="rId2"/>
  </p:sldMasterIdLst>
  <p:notesMasterIdLst>
    <p:notesMasterId r:id="rId29"/>
  </p:notesMasterIdLst>
  <p:handoutMasterIdLst>
    <p:handoutMasterId r:id="rId30"/>
  </p:handoutMasterIdLst>
  <p:sldIdLst>
    <p:sldId id="558" r:id="rId3"/>
    <p:sldId id="534" r:id="rId4"/>
    <p:sldId id="535" r:id="rId5"/>
    <p:sldId id="559" r:id="rId6"/>
    <p:sldId id="537" r:id="rId7"/>
    <p:sldId id="538" r:id="rId8"/>
    <p:sldId id="539" r:id="rId9"/>
    <p:sldId id="540" r:id="rId10"/>
    <p:sldId id="541" r:id="rId11"/>
    <p:sldId id="560" r:id="rId12"/>
    <p:sldId id="542" r:id="rId13"/>
    <p:sldId id="543" r:id="rId14"/>
    <p:sldId id="544" r:id="rId15"/>
    <p:sldId id="545" r:id="rId16"/>
    <p:sldId id="546" r:id="rId17"/>
    <p:sldId id="547" r:id="rId18"/>
    <p:sldId id="548" r:id="rId19"/>
    <p:sldId id="550" r:id="rId20"/>
    <p:sldId id="549" r:id="rId21"/>
    <p:sldId id="551" r:id="rId22"/>
    <p:sldId id="552" r:id="rId23"/>
    <p:sldId id="553" r:id="rId24"/>
    <p:sldId id="554" r:id="rId25"/>
    <p:sldId id="555" r:id="rId26"/>
    <p:sldId id="556" r:id="rId27"/>
    <p:sldId id="557" r:id="rId28"/>
  </p:sldIdLst>
  <p:sldSz cx="9144000" cy="5143500" type="screen16x9"/>
  <p:notesSz cx="6797675" cy="9874250"/>
  <p:defaultTex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94E588AF-C8E9-4FF0-B24B-A90E2742B8B5}">
          <p14:sldIdLst>
            <p14:sldId id="558"/>
            <p14:sldId id="534"/>
            <p14:sldId id="535"/>
            <p14:sldId id="559"/>
            <p14:sldId id="537"/>
            <p14:sldId id="538"/>
            <p14:sldId id="539"/>
            <p14:sldId id="540"/>
            <p14:sldId id="541"/>
            <p14:sldId id="560"/>
            <p14:sldId id="542"/>
            <p14:sldId id="543"/>
            <p14:sldId id="544"/>
            <p14:sldId id="545"/>
            <p14:sldId id="546"/>
            <p14:sldId id="547"/>
            <p14:sldId id="548"/>
            <p14:sldId id="550"/>
            <p14:sldId id="549"/>
            <p14:sldId id="551"/>
            <p14:sldId id="552"/>
            <p14:sldId id="553"/>
            <p14:sldId id="554"/>
            <p14:sldId id="555"/>
            <p14:sldId id="556"/>
            <p14:sldId id="557"/>
          </p14:sldIdLst>
        </p14:section>
      </p14:sectionLst>
    </p:ext>
    <p:ext uri="{EFAFB233-063F-42B5-8137-9DF3F51BA10A}">
      <p15:sldGuideLst xmlns:p15="http://schemas.microsoft.com/office/powerpoint/2012/main" xmlns="">
        <p15:guide id="1" orient="horz" pos="3072" userDrawn="1">
          <p15:clr>
            <a:srgbClr val="A4A3A4"/>
          </p15:clr>
        </p15:guide>
        <p15:guide id="2" pos="295" userDrawn="1">
          <p15:clr>
            <a:srgbClr val="A4A3A4"/>
          </p15:clr>
        </p15:guide>
        <p15:guide id="3" orient="horz" pos="577" userDrawn="1">
          <p15:clr>
            <a:srgbClr val="A4A3A4"/>
          </p15:clr>
        </p15:guide>
        <p15:guide id="4" orient="horz" pos="1575" userDrawn="1">
          <p15:clr>
            <a:srgbClr val="A4A3A4"/>
          </p15:clr>
        </p15:guide>
        <p15:guide id="5" orient="horz" pos="2935" userDrawn="1">
          <p15:clr>
            <a:srgbClr val="A4A3A4"/>
          </p15:clr>
        </p15:guide>
        <p15:guide id="6" orient="horz" pos="123" userDrawn="1">
          <p15:clr>
            <a:srgbClr val="A4A3A4"/>
          </p15:clr>
        </p15:guide>
        <p15:guide id="7" orient="horz" pos="395" userDrawn="1">
          <p15:clr>
            <a:srgbClr val="A4A3A4"/>
          </p15:clr>
        </p15:guide>
        <p15:guide id="8" pos="793" userDrawn="1">
          <p15:clr>
            <a:srgbClr val="A4A3A4"/>
          </p15:clr>
        </p15:guide>
        <p15:guide id="9" orient="horz" pos="169" userDrawn="1">
          <p15:clr>
            <a:srgbClr val="A4A3A4"/>
          </p15:clr>
        </p15:guide>
        <p15:guide id="10" pos="5511" userDrawn="1">
          <p15:clr>
            <a:srgbClr val="A4A3A4"/>
          </p15:clr>
        </p15:guide>
        <p15:guide id="11" pos="340" userDrawn="1">
          <p15:clr>
            <a:srgbClr val="A4A3A4"/>
          </p15:clr>
        </p15:guide>
        <p15:guide id="12" orient="horz" pos="2391" userDrawn="1">
          <p15:clr>
            <a:srgbClr val="A4A3A4"/>
          </p15:clr>
        </p15:guide>
        <p15:guide id="13" pos="2835" userDrawn="1">
          <p15:clr>
            <a:srgbClr val="A4A3A4"/>
          </p15:clr>
        </p15:guide>
        <p15:guide id="14" pos="2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Бондарук Олена Вікторівна" initials="БОВ"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0"/>
    <a:srgbClr val="122A46"/>
    <a:srgbClr val="EE4530"/>
    <a:srgbClr val="632523"/>
    <a:srgbClr val="9CBC59"/>
    <a:srgbClr val="336D9D"/>
    <a:srgbClr val="70AE46"/>
    <a:srgbClr val="F7B332"/>
    <a:srgbClr val="F3F3F3"/>
    <a:srgbClr val="2F6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87" autoAdjust="0"/>
    <p:restoredTop sz="90844" autoAdjust="0"/>
  </p:normalViewPr>
  <p:slideViewPr>
    <p:cSldViewPr showGuides="1">
      <p:cViewPr>
        <p:scale>
          <a:sx n="151" d="100"/>
          <a:sy n="151" d="100"/>
        </p:scale>
        <p:origin x="-474" y="-48"/>
      </p:cViewPr>
      <p:guideLst>
        <p:guide orient="horz" pos="3072"/>
        <p:guide orient="horz" pos="577"/>
        <p:guide orient="horz" pos="1575"/>
        <p:guide orient="horz" pos="2935"/>
        <p:guide orient="horz" pos="123"/>
        <p:guide orient="horz" pos="395"/>
        <p:guide orient="horz" pos="169"/>
        <p:guide orient="horz" pos="2391"/>
        <p:guide pos="295"/>
        <p:guide pos="793"/>
        <p:guide pos="5511"/>
        <p:guide pos="340"/>
        <p:guide pos="2835"/>
        <p:guide pos="292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pavlovskyi\AppData\Local\Microsoft\Windows\INetCache\Content.Outlook\S99AWB9C\IMF_EBRR__1990-2015+graf+EU_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000" b="0" i="0" u="none" strike="noStrike" kern="1200" spc="0" baseline="0">
                <a:solidFill>
                  <a:srgbClr val="122A46"/>
                </a:solidFill>
                <a:latin typeface="Open Sans" pitchFamily="34" charset="0"/>
                <a:ea typeface="Open Sans" pitchFamily="34" charset="0"/>
                <a:cs typeface="Open Sans" pitchFamily="34" charset="0"/>
              </a:defRPr>
            </a:pPr>
            <a:r>
              <a:rPr lang="en-US" sz="1000" b="0" i="0" u="none" strike="noStrike" kern="1200" spc="0" baseline="0" dirty="0">
                <a:solidFill>
                  <a:srgbClr val="122A46"/>
                </a:solidFill>
                <a:latin typeface="Open Sans" pitchFamily="34" charset="0"/>
                <a:ea typeface="Open Sans" pitchFamily="34" charset="0"/>
                <a:cs typeface="Open Sans" pitchFamily="34" charset="0"/>
              </a:rPr>
              <a:t>The total amount of funding from the IMF, EBRD, EU</a:t>
            </a:r>
          </a:p>
          <a:p>
            <a:pPr algn="ctr" rtl="0">
              <a:defRPr sz="1000" b="0" i="0" u="none" strike="noStrike" kern="1200" spc="0" baseline="0">
                <a:solidFill>
                  <a:srgbClr val="122A46"/>
                </a:solidFill>
                <a:latin typeface="Open Sans" pitchFamily="34" charset="0"/>
                <a:ea typeface="Open Sans" pitchFamily="34" charset="0"/>
                <a:cs typeface="Open Sans" pitchFamily="34" charset="0"/>
              </a:defRPr>
            </a:pPr>
            <a:r>
              <a:rPr lang="en-US" sz="1000" b="0" i="0" u="none" strike="noStrike" kern="1200" spc="0" baseline="0" dirty="0">
                <a:solidFill>
                  <a:srgbClr val="122A46"/>
                </a:solidFill>
                <a:latin typeface="Open Sans" pitchFamily="34" charset="0"/>
                <a:ea typeface="Open Sans" pitchFamily="34" charset="0"/>
                <a:cs typeface="Open Sans" pitchFamily="34" charset="0"/>
              </a:rPr>
              <a:t> </a:t>
            </a:r>
            <a:r>
              <a:rPr lang="ru-RU" sz="1000" b="1" i="0" u="none" strike="noStrike" kern="1200" spc="0" baseline="0" dirty="0">
                <a:solidFill>
                  <a:srgbClr val="122A46"/>
                </a:solidFill>
                <a:latin typeface="Open Sans" pitchFamily="34" charset="0"/>
                <a:ea typeface="Open Sans" pitchFamily="34" charset="0"/>
                <a:cs typeface="Open Sans" pitchFamily="34" charset="0"/>
              </a:rPr>
              <a:t>$ </a:t>
            </a:r>
            <a:r>
              <a:rPr lang="en-US" sz="1000" b="1" i="0" u="none" strike="noStrike" kern="1200" spc="0" baseline="0" dirty="0">
                <a:solidFill>
                  <a:srgbClr val="122A46"/>
                </a:solidFill>
                <a:latin typeface="Open Sans" pitchFamily="34" charset="0"/>
                <a:ea typeface="Open Sans" pitchFamily="34" charset="0"/>
                <a:cs typeface="Open Sans" pitchFamily="34" charset="0"/>
              </a:rPr>
              <a:t>per capita (accumulation)</a:t>
            </a:r>
            <a:endParaRPr lang="ru-RU" sz="1000" b="1" i="0" u="none" strike="noStrike" kern="1200" spc="0" baseline="0" dirty="0">
              <a:solidFill>
                <a:srgbClr val="122A46"/>
              </a:solidFill>
              <a:latin typeface="Open Sans" pitchFamily="34" charset="0"/>
              <a:ea typeface="Open Sans" pitchFamily="34" charset="0"/>
              <a:cs typeface="Open Sans" pitchFamily="34" charset="0"/>
            </a:endParaRPr>
          </a:p>
        </c:rich>
      </c:tx>
      <c:overlay val="0"/>
      <c:spPr>
        <a:solidFill>
          <a:srgbClr val="FFC600"/>
        </a:solidFill>
        <a:ln>
          <a:noFill/>
        </a:ln>
        <a:effectLst/>
      </c:spPr>
    </c:title>
    <c:autoTitleDeleted val="0"/>
    <c:plotArea>
      <c:layout>
        <c:manualLayout>
          <c:layoutTarget val="inner"/>
          <c:xMode val="edge"/>
          <c:yMode val="edge"/>
          <c:x val="6.4453672137344944E-2"/>
          <c:y val="0.16494842593957115"/>
          <c:w val="0.8079136413691923"/>
          <c:h val="0.72611753557092573"/>
        </c:manualLayout>
      </c:layout>
      <c:lineChart>
        <c:grouping val="standard"/>
        <c:varyColors val="0"/>
        <c:ser>
          <c:idx val="0"/>
          <c:order val="0"/>
          <c:tx>
            <c:strRef>
              <c:f>Лист1!$AZ$2</c:f>
              <c:strCache>
                <c:ptCount val="1"/>
                <c:pt idx="0">
                  <c:v>Georgia</c:v>
                </c:pt>
              </c:strCache>
            </c:strRef>
          </c:tx>
          <c:spPr>
            <a:ln w="28575" cap="rnd">
              <a:solidFill>
                <a:schemeClr val="accent1"/>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Лист1!$AZ$3:$AZ$28</c:f>
              <c:numCache>
                <c:formatCode>#,##0</c:formatCode>
                <c:ptCount val="26"/>
                <c:pt idx="0">
                  <c:v>0</c:v>
                </c:pt>
                <c:pt idx="1">
                  <c:v>0</c:v>
                </c:pt>
                <c:pt idx="2">
                  <c:v>0</c:v>
                </c:pt>
                <c:pt idx="3">
                  <c:v>0</c:v>
                </c:pt>
                <c:pt idx="4">
                  <c:v>11.934672397042126</c:v>
                </c:pt>
                <c:pt idx="5">
                  <c:v>29.123488693345465</c:v>
                </c:pt>
                <c:pt idx="6">
                  <c:v>47.912054031033122</c:v>
                </c:pt>
                <c:pt idx="7">
                  <c:v>70.06933045849803</c:v>
                </c:pt>
                <c:pt idx="8">
                  <c:v>102.11156358777399</c:v>
                </c:pt>
                <c:pt idx="9">
                  <c:v>384.89245499772335</c:v>
                </c:pt>
                <c:pt idx="10">
                  <c:v>411.50036283058779</c:v>
                </c:pt>
                <c:pt idx="11">
                  <c:v>422.57119141737877</c:v>
                </c:pt>
                <c:pt idx="12">
                  <c:v>433.86705850000442</c:v>
                </c:pt>
                <c:pt idx="13">
                  <c:v>443.2382560982839</c:v>
                </c:pt>
                <c:pt idx="14">
                  <c:v>473.36051247699675</c:v>
                </c:pt>
                <c:pt idx="15">
                  <c:v>508.66415032009843</c:v>
                </c:pt>
                <c:pt idx="16">
                  <c:v>569.761093475964</c:v>
                </c:pt>
                <c:pt idx="17">
                  <c:v>616.74115272743381</c:v>
                </c:pt>
                <c:pt idx="18">
                  <c:v>745.7676378477812</c:v>
                </c:pt>
                <c:pt idx="19">
                  <c:v>886.99707367256747</c:v>
                </c:pt>
                <c:pt idx="20">
                  <c:v>1036.5391935985713</c:v>
                </c:pt>
                <c:pt idx="21">
                  <c:v>1101.8746854316294</c:v>
                </c:pt>
                <c:pt idx="22">
                  <c:v>1141.7950352818987</c:v>
                </c:pt>
                <c:pt idx="23">
                  <c:v>1189.0841321038001</c:v>
                </c:pt>
                <c:pt idx="24">
                  <c:v>1289.6942458855067</c:v>
                </c:pt>
                <c:pt idx="25">
                  <c:v>1310.0186985105133</c:v>
                </c:pt>
              </c:numCache>
            </c:numRef>
          </c:val>
          <c:smooth val="0"/>
          <c:extLst xmlns:c16r2="http://schemas.microsoft.com/office/drawing/2015/06/chart">
            <c:ext xmlns:c16="http://schemas.microsoft.com/office/drawing/2014/chart" uri="{C3380CC4-5D6E-409C-BE32-E72D297353CC}">
              <c16:uniqueId val="{00000000-7BA9-4D9A-9902-3EE3743B5460}"/>
            </c:ext>
          </c:extLst>
        </c:ser>
        <c:ser>
          <c:idx val="1"/>
          <c:order val="1"/>
          <c:tx>
            <c:strRef>
              <c:f>Лист1!$BA$2</c:f>
              <c:strCache>
                <c:ptCount val="1"/>
                <c:pt idx="0">
                  <c:v>Poland</c:v>
                </c:pt>
              </c:strCache>
            </c:strRef>
          </c:tx>
          <c:spPr>
            <a:ln w="28575" cap="rnd">
              <a:solidFill>
                <a:schemeClr val="accent2"/>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Лист1!$BA$3:$BA$28</c:f>
              <c:numCache>
                <c:formatCode>#,##0</c:formatCode>
                <c:ptCount val="26"/>
                <c:pt idx="0">
                  <c:v>19.655854870676752</c:v>
                </c:pt>
                <c:pt idx="1">
                  <c:v>35.836631736797784</c:v>
                </c:pt>
                <c:pt idx="2">
                  <c:v>45.331437501314511</c:v>
                </c:pt>
                <c:pt idx="3">
                  <c:v>55.857894788633267</c:v>
                </c:pt>
                <c:pt idx="4">
                  <c:v>91.486738860303262</c:v>
                </c:pt>
                <c:pt idx="5">
                  <c:v>98.736673871165422</c:v>
                </c:pt>
                <c:pt idx="6">
                  <c:v>107.18418676189478</c:v>
                </c:pt>
                <c:pt idx="7">
                  <c:v>118.11017671467472</c:v>
                </c:pt>
                <c:pt idx="8">
                  <c:v>132.52540868069138</c:v>
                </c:pt>
                <c:pt idx="9">
                  <c:v>143.49186243420999</c:v>
                </c:pt>
                <c:pt idx="10">
                  <c:v>170.72821170388522</c:v>
                </c:pt>
                <c:pt idx="11">
                  <c:v>192.8391887737198</c:v>
                </c:pt>
                <c:pt idx="12">
                  <c:v>211.78623901435222</c:v>
                </c:pt>
                <c:pt idx="13">
                  <c:v>238.18048248514006</c:v>
                </c:pt>
                <c:pt idx="14">
                  <c:v>394.20686502739454</c:v>
                </c:pt>
                <c:pt idx="15">
                  <c:v>596.18785978695519</c:v>
                </c:pt>
                <c:pt idx="16">
                  <c:v>868.5783252097923</c:v>
                </c:pt>
                <c:pt idx="17">
                  <c:v>1074.6576213417743</c:v>
                </c:pt>
                <c:pt idx="18">
                  <c:v>1269.9824936407178</c:v>
                </c:pt>
                <c:pt idx="19">
                  <c:v>1498.6543984466234</c:v>
                </c:pt>
                <c:pt idx="20">
                  <c:v>1765.2987229081471</c:v>
                </c:pt>
                <c:pt idx="21">
                  <c:v>2003.1672028190349</c:v>
                </c:pt>
                <c:pt idx="22">
                  <c:v>2257.669655360738</c:v>
                </c:pt>
                <c:pt idx="23">
                  <c:v>2557.3143222717758</c:v>
                </c:pt>
                <c:pt idx="24">
                  <c:v>2573.0593243573344</c:v>
                </c:pt>
                <c:pt idx="25">
                  <c:v>2590.8652649897049</c:v>
                </c:pt>
              </c:numCache>
            </c:numRef>
          </c:val>
          <c:smooth val="0"/>
          <c:extLst xmlns:c16r2="http://schemas.microsoft.com/office/drawing/2015/06/chart">
            <c:ext xmlns:c16="http://schemas.microsoft.com/office/drawing/2014/chart" uri="{C3380CC4-5D6E-409C-BE32-E72D297353CC}">
              <c16:uniqueId val="{00000001-7BA9-4D9A-9902-3EE3743B5460}"/>
            </c:ext>
          </c:extLst>
        </c:ser>
        <c:ser>
          <c:idx val="2"/>
          <c:order val="2"/>
          <c:tx>
            <c:strRef>
              <c:f>Лист1!$BB$2</c:f>
              <c:strCache>
                <c:ptCount val="1"/>
                <c:pt idx="0">
                  <c:v>Greece</c:v>
                </c:pt>
              </c:strCache>
            </c:strRef>
          </c:tx>
          <c:spPr>
            <a:ln w="28575" cap="rnd">
              <a:solidFill>
                <a:schemeClr val="accent3"/>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Лист1!$BB$3:$BB$28</c:f>
              <c:numCache>
                <c:formatCode>#,##0</c:formatCode>
                <c:ptCount val="2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1149.4854802132224</c:v>
                </c:pt>
                <c:pt idx="21">
                  <c:v>2209.8012921805353</c:v>
                </c:pt>
                <c:pt idx="22">
                  <c:v>2387.1428991739554</c:v>
                </c:pt>
                <c:pt idx="23">
                  <c:v>3129.1733078911248</c:v>
                </c:pt>
                <c:pt idx="24">
                  <c:v>3517.3224245543583</c:v>
                </c:pt>
                <c:pt idx="25">
                  <c:v>3550.5894048280325</c:v>
                </c:pt>
              </c:numCache>
            </c:numRef>
          </c:val>
          <c:smooth val="0"/>
          <c:extLst xmlns:c16r2="http://schemas.microsoft.com/office/drawing/2015/06/chart">
            <c:ext xmlns:c16="http://schemas.microsoft.com/office/drawing/2014/chart" uri="{C3380CC4-5D6E-409C-BE32-E72D297353CC}">
              <c16:uniqueId val="{00000002-7BA9-4D9A-9902-3EE3743B5460}"/>
            </c:ext>
          </c:extLst>
        </c:ser>
        <c:ser>
          <c:idx val="3"/>
          <c:order val="3"/>
          <c:tx>
            <c:strRef>
              <c:f>Лист1!$BC$2</c:f>
              <c:strCache>
                <c:ptCount val="1"/>
                <c:pt idx="0">
                  <c:v>Slovakia</c:v>
                </c:pt>
              </c:strCache>
            </c:strRef>
          </c:tx>
          <c:spPr>
            <a:ln w="28575" cap="rnd">
              <a:solidFill>
                <a:schemeClr val="accent4"/>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Лист1!$BC$3:$BC$28</c:f>
              <c:numCache>
                <c:formatCode>#,##0</c:formatCode>
                <c:ptCount val="26"/>
                <c:pt idx="0">
                  <c:v>0</c:v>
                </c:pt>
                <c:pt idx="1">
                  <c:v>39.418897010046955</c:v>
                </c:pt>
                <c:pt idx="2">
                  <c:v>81.458627589954716</c:v>
                </c:pt>
                <c:pt idx="3">
                  <c:v>228.47317108023742</c:v>
                </c:pt>
                <c:pt idx="4">
                  <c:v>342.93014521556688</c:v>
                </c:pt>
                <c:pt idx="5">
                  <c:v>363.16523502818865</c:v>
                </c:pt>
                <c:pt idx="6">
                  <c:v>370.05248037509534</c:v>
                </c:pt>
                <c:pt idx="7">
                  <c:v>389.08281880996446</c:v>
                </c:pt>
                <c:pt idx="8">
                  <c:v>409.58497336500926</c:v>
                </c:pt>
                <c:pt idx="9">
                  <c:v>439.08029909156329</c:v>
                </c:pt>
                <c:pt idx="10">
                  <c:v>458.48261058671761</c:v>
                </c:pt>
                <c:pt idx="11">
                  <c:v>538.14436320910067</c:v>
                </c:pt>
                <c:pt idx="12">
                  <c:v>566.98391572848357</c:v>
                </c:pt>
                <c:pt idx="13">
                  <c:v>615.51217868397032</c:v>
                </c:pt>
                <c:pt idx="14">
                  <c:v>665.17296403411956</c:v>
                </c:pt>
                <c:pt idx="15">
                  <c:v>705.19609697096246</c:v>
                </c:pt>
                <c:pt idx="16">
                  <c:v>722.96718209312951</c:v>
                </c:pt>
                <c:pt idx="17">
                  <c:v>738.19157854649632</c:v>
                </c:pt>
                <c:pt idx="18">
                  <c:v>741.86775319816138</c:v>
                </c:pt>
                <c:pt idx="19">
                  <c:v>827.97321145372177</c:v>
                </c:pt>
                <c:pt idx="20">
                  <c:v>857.5583679728835</c:v>
                </c:pt>
                <c:pt idx="21">
                  <c:v>866.97785350781396</c:v>
                </c:pt>
                <c:pt idx="22">
                  <c:v>901.43253582761236</c:v>
                </c:pt>
                <c:pt idx="23">
                  <c:v>907.88677869760977</c:v>
                </c:pt>
                <c:pt idx="24">
                  <c:v>914.35148973536104</c:v>
                </c:pt>
                <c:pt idx="25">
                  <c:v>914.86866667051595</c:v>
                </c:pt>
              </c:numCache>
            </c:numRef>
          </c:val>
          <c:smooth val="0"/>
          <c:extLst xmlns:c16r2="http://schemas.microsoft.com/office/drawing/2015/06/chart">
            <c:ext xmlns:c16="http://schemas.microsoft.com/office/drawing/2014/chart" uri="{C3380CC4-5D6E-409C-BE32-E72D297353CC}">
              <c16:uniqueId val="{00000003-7BA9-4D9A-9902-3EE3743B5460}"/>
            </c:ext>
          </c:extLst>
        </c:ser>
        <c:ser>
          <c:idx val="4"/>
          <c:order val="4"/>
          <c:tx>
            <c:strRef>
              <c:f>Лист1!$BD$2</c:f>
              <c:strCache>
                <c:ptCount val="1"/>
                <c:pt idx="0">
                  <c:v>Ukraine</c:v>
                </c:pt>
              </c:strCache>
            </c:strRef>
          </c:tx>
          <c:spPr>
            <a:ln w="28575" cap="rnd">
              <a:solidFill>
                <a:srgbClr val="FF0000"/>
              </a:solidFill>
              <a:round/>
            </a:ln>
            <a:effectLst/>
          </c:spPr>
          <c:marker>
            <c:symbol val="none"/>
          </c:marker>
          <c:cat>
            <c:numRef>
              <c:f>Лист1!$AY$3:$AY$28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Лист1!$BD$3:$BD$28</c:f>
              <c:numCache>
                <c:formatCode>#,##0</c:formatCode>
                <c:ptCount val="26"/>
                <c:pt idx="0">
                  <c:v>0</c:v>
                </c:pt>
                <c:pt idx="1">
                  <c:v>0</c:v>
                </c:pt>
                <c:pt idx="2">
                  <c:v>0</c:v>
                </c:pt>
                <c:pt idx="3">
                  <c:v>0.18361109210545731</c:v>
                </c:pt>
                <c:pt idx="4">
                  <c:v>10.468932507124851</c:v>
                </c:pt>
                <c:pt idx="5">
                  <c:v>33.309253381052223</c:v>
                </c:pt>
                <c:pt idx="6">
                  <c:v>49.792227796112556</c:v>
                </c:pt>
                <c:pt idx="7">
                  <c:v>57.376073715298197</c:v>
                </c:pt>
                <c:pt idx="8">
                  <c:v>68.880169476647694</c:v>
                </c:pt>
                <c:pt idx="9">
                  <c:v>86.945399552913941</c:v>
                </c:pt>
                <c:pt idx="10">
                  <c:v>97.598246223552749</c:v>
                </c:pt>
                <c:pt idx="11">
                  <c:v>112.6644889050695</c:v>
                </c:pt>
                <c:pt idx="12">
                  <c:v>126.40715573853913</c:v>
                </c:pt>
                <c:pt idx="13">
                  <c:v>144.09740881080293</c:v>
                </c:pt>
                <c:pt idx="14">
                  <c:v>158.80944517891174</c:v>
                </c:pt>
                <c:pt idx="15">
                  <c:v>171.22401446924027</c:v>
                </c:pt>
                <c:pt idx="16">
                  <c:v>198.98583276128039</c:v>
                </c:pt>
                <c:pt idx="17">
                  <c:v>233.7787814315061</c:v>
                </c:pt>
                <c:pt idx="18">
                  <c:v>343.54397441435236</c:v>
                </c:pt>
                <c:pt idx="19">
                  <c:v>497.54571344712525</c:v>
                </c:pt>
                <c:pt idx="20">
                  <c:v>598.68953156231521</c:v>
                </c:pt>
                <c:pt idx="21">
                  <c:v>621.46235109309714</c:v>
                </c:pt>
                <c:pt idx="22">
                  <c:v>636.21545081587328</c:v>
                </c:pt>
                <c:pt idx="23">
                  <c:v>656.76658278133721</c:v>
                </c:pt>
                <c:pt idx="24">
                  <c:v>780.07357685230807</c:v>
                </c:pt>
                <c:pt idx="25">
                  <c:v>850</c:v>
                </c:pt>
              </c:numCache>
            </c:numRef>
          </c:val>
          <c:smooth val="0"/>
          <c:extLst xmlns:c16r2="http://schemas.microsoft.com/office/drawing/2015/06/chart">
            <c:ext xmlns:c16="http://schemas.microsoft.com/office/drawing/2014/chart" uri="{C3380CC4-5D6E-409C-BE32-E72D297353CC}">
              <c16:uniqueId val="{00000004-7BA9-4D9A-9902-3EE3743B5460}"/>
            </c:ext>
          </c:extLst>
        </c:ser>
        <c:dLbls>
          <c:showLegendKey val="0"/>
          <c:showVal val="0"/>
          <c:showCatName val="0"/>
          <c:showSerName val="0"/>
          <c:showPercent val="0"/>
          <c:showBubbleSize val="0"/>
        </c:dLbls>
        <c:marker val="1"/>
        <c:smooth val="0"/>
        <c:axId val="59023360"/>
        <c:axId val="59024896"/>
      </c:lineChart>
      <c:catAx>
        <c:axId val="590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122A46"/>
                </a:solidFill>
                <a:latin typeface="Open Sans" pitchFamily="34" charset="0"/>
                <a:ea typeface="Open Sans" pitchFamily="34" charset="0"/>
                <a:cs typeface="Open Sans" pitchFamily="34" charset="0"/>
              </a:defRPr>
            </a:pPr>
            <a:endParaRPr lang="en-US"/>
          </a:p>
        </c:txPr>
        <c:crossAx val="59024896"/>
        <c:crosses val="autoZero"/>
        <c:auto val="1"/>
        <c:lblAlgn val="ctr"/>
        <c:lblOffset val="100"/>
        <c:noMultiLvlLbl val="0"/>
      </c:catAx>
      <c:valAx>
        <c:axId val="59024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solidFill>
            <a:srgbClr val="FFC600"/>
          </a:solidFill>
          <a:ln>
            <a:noFill/>
          </a:ln>
          <a:effectLst/>
        </c:spPr>
        <c:txPr>
          <a:bodyPr rot="-60000000" spcFirstLastPara="1" vertOverflow="ellipsis" vert="horz" wrap="square" anchor="ctr" anchorCtr="1"/>
          <a:lstStyle/>
          <a:p>
            <a:pPr>
              <a:defRPr sz="1100" b="1" i="0" u="none" strike="noStrike" kern="1200" baseline="0">
                <a:solidFill>
                  <a:srgbClr val="122A46"/>
                </a:solidFill>
                <a:latin typeface="Open Sans" pitchFamily="34" charset="0"/>
                <a:ea typeface="Open Sans" pitchFamily="34" charset="0"/>
                <a:cs typeface="Open Sans" pitchFamily="34" charset="0"/>
              </a:defRPr>
            </a:pPr>
            <a:endParaRPr lang="en-US"/>
          </a:p>
        </c:txPr>
        <c:crossAx val="59023360"/>
        <c:crosses val="autoZero"/>
        <c:crossBetween val="between"/>
        <c:majorUnit val="500"/>
      </c:valAx>
      <c:spPr>
        <a:noFill/>
        <a:ln>
          <a:noFill/>
        </a:ln>
        <a:effectLst/>
      </c:spPr>
    </c:plotArea>
    <c:legend>
      <c:legendPos val="r"/>
      <c:layout>
        <c:manualLayout>
          <c:xMode val="edge"/>
          <c:yMode val="edge"/>
          <c:x val="0.8788973870514537"/>
          <c:y val="0.42309931361459552"/>
          <c:w val="0.12110261294854627"/>
          <c:h val="0.28146510540744435"/>
        </c:manualLayout>
      </c:layout>
      <c:overlay val="0"/>
      <c:spPr>
        <a:solidFill>
          <a:srgbClr val="F2F2F2"/>
        </a:solid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PT Sans" charset="-52"/>
              <a:cs typeface="PT Sans" charset="-52"/>
            </a:defRPr>
          </a:pPr>
          <a:endParaRPr lang="en-US"/>
        </a:p>
      </c:txPr>
    </c:legend>
    <c:plotVisOnly val="1"/>
    <c:dispBlanksAs val="gap"/>
    <c:showDLblsOverMax val="0"/>
  </c:chart>
  <c:spPr>
    <a:noFill/>
    <a:ln>
      <a:noFill/>
    </a:ln>
    <a:effectLst/>
  </c:spPr>
  <c:txPr>
    <a:bodyPr/>
    <a:lstStyle/>
    <a:p>
      <a:pPr>
        <a:defRPr sz="1100">
          <a:solidFill>
            <a:schemeClr val="tx1"/>
          </a:solidFill>
          <a:latin typeface="PT Sans" charset="-52"/>
          <a:ea typeface="PT Sans" charset="-52"/>
          <a:cs typeface="PT Sans" charset="-52"/>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473E220E-DCC6-44B7-A5D0-80CF9EF01176}" type="datetimeFigureOut">
              <a:rPr lang="uk-UA" smtClean="0"/>
              <a:t>31.08.2016</a:t>
            </a:fld>
            <a:endParaRPr lang="uk-UA"/>
          </a:p>
        </p:txBody>
      </p:sp>
      <p:sp>
        <p:nvSpPr>
          <p:cNvPr id="4" name="Місце для нижнього колонтитула 3"/>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uk-UA"/>
          </a:p>
        </p:txBody>
      </p:sp>
      <p:sp>
        <p:nvSpPr>
          <p:cNvPr id="5" name="Місце для номера слайда 4"/>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1547AFE9-F772-4188-808B-BD3195B20BEF}" type="slidenum">
              <a:rPr lang="uk-UA" smtClean="0"/>
              <a:t>‹#›</a:t>
            </a:fld>
            <a:endParaRPr lang="uk-UA"/>
          </a:p>
        </p:txBody>
      </p:sp>
    </p:spTree>
    <p:extLst>
      <p:ext uri="{BB962C8B-B14F-4D97-AF65-F5344CB8AC3E}">
        <p14:creationId xmlns:p14="http://schemas.microsoft.com/office/powerpoint/2010/main" val="891527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371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1"/>
            <a:ext cx="2945659" cy="493712"/>
          </a:xfrm>
          <a:prstGeom prst="rect">
            <a:avLst/>
          </a:prstGeom>
        </p:spPr>
        <p:txBody>
          <a:bodyPr vert="horz" lIns="91440" tIns="45720" rIns="91440" bIns="45720" rtlCol="0"/>
          <a:lstStyle>
            <a:lvl1pPr algn="r">
              <a:defRPr sz="1200"/>
            </a:lvl1pPr>
          </a:lstStyle>
          <a:p>
            <a:fld id="{6565D540-5035-4D6D-A630-C3AFDC480392}" type="datetimeFigureOut">
              <a:rPr lang="ru-RU" smtClean="0"/>
              <a:t>31.08.2016</a:t>
            </a:fld>
            <a:endParaRPr lang="ru-RU"/>
          </a:p>
        </p:txBody>
      </p:sp>
      <p:sp>
        <p:nvSpPr>
          <p:cNvPr id="4" name="Образ слайда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690269"/>
            <a:ext cx="5438140" cy="4443412"/>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8825"/>
            <a:ext cx="2945659" cy="4937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8825"/>
            <a:ext cx="2945659" cy="493712"/>
          </a:xfrm>
          <a:prstGeom prst="rect">
            <a:avLst/>
          </a:prstGeom>
        </p:spPr>
        <p:txBody>
          <a:bodyPr vert="horz" lIns="91440" tIns="45720" rIns="91440" bIns="45720" rtlCol="0" anchor="b"/>
          <a:lstStyle>
            <a:lvl1pPr algn="r">
              <a:defRPr sz="1200"/>
            </a:lvl1pPr>
          </a:lstStyle>
          <a:p>
            <a:fld id="{737E3124-A009-4358-9532-FE2A9D11AFAC}" type="slidenum">
              <a:rPr lang="ru-RU" smtClean="0"/>
              <a:t>‹#›</a:t>
            </a:fld>
            <a:endParaRPr lang="ru-RU"/>
          </a:p>
        </p:txBody>
      </p:sp>
    </p:spTree>
    <p:extLst>
      <p:ext uri="{BB962C8B-B14F-4D97-AF65-F5344CB8AC3E}">
        <p14:creationId xmlns:p14="http://schemas.microsoft.com/office/powerpoint/2010/main" val="105511540"/>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4"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375"/>
            <a:ext cx="6858000" cy="1790700"/>
          </a:xfrm>
        </p:spPr>
        <p:txBody>
          <a:bodyPr anchor="b"/>
          <a:lstStyle>
            <a:lvl1pPr algn="ctr">
              <a:defRPr sz="6000"/>
            </a:lvl1pPr>
          </a:lstStyle>
          <a:p>
            <a:r>
              <a:rPr lang="ru-RU"/>
              <a:t>Образец заголовка</a:t>
            </a:r>
            <a:endParaRPr lang="uk-UA"/>
          </a:p>
        </p:txBody>
      </p:sp>
      <p:sp>
        <p:nvSpPr>
          <p:cNvPr id="3" name="Подзаголовок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a:xfrm>
            <a:off x="6619056" y="4767263"/>
            <a:ext cx="2057400" cy="274637"/>
          </a:xfrm>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523865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88267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4357687"/>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628650" y="274638"/>
            <a:ext cx="5762625" cy="435768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17324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0"/>
            <a:ext cx="7772400" cy="1102519"/>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9EB797E-C295-BF45-A7C9-57F4AF4409C7}"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99590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BAC5E44-4B04-9A44-84AB-1B7BD8290555}"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428825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3000" b="1" cap="all"/>
            </a:lvl1pPr>
          </a:lstStyle>
          <a:p>
            <a:r>
              <a:rPr lang="ru-RU"/>
              <a:t>Образец заголовка</a:t>
            </a:r>
            <a:endParaRPr lang="uk-UA"/>
          </a:p>
        </p:txBody>
      </p:sp>
      <p:sp>
        <p:nvSpPr>
          <p:cNvPr id="3" name="Текст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A349D96-7357-D74B-853F-D68C0D9ECCC6}"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92548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9433480-D557-C34B-BFB7-C21316DADAA2}"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235416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41C0D61-A682-524E-AF9E-D74E36858BA2}"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493898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1DEC537A-C54D-3E41-A9E3-C9E1CCD0D0F2}"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89314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4" name="Номер слайда 5"/>
          <p:cNvSpPr>
            <a:spLocks noGrp="1"/>
          </p:cNvSpPr>
          <p:nvPr>
            <p:ph type="sldNum" sz="quarter" idx="12"/>
          </p:nvPr>
        </p:nvSpPr>
        <p:spPr/>
        <p:txBody>
          <a:bodyPr/>
          <a:lstStyle>
            <a:lvl1pPr>
              <a:defRPr/>
            </a:lvl1pPr>
          </a:lstStyle>
          <a:p>
            <a:pPr>
              <a:defRPr/>
            </a:pPr>
            <a:fld id="{B9C3813A-DA4E-684E-B461-40892FE963BE}"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347308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3" y="204787"/>
            <a:ext cx="3008313" cy="871538"/>
          </a:xfrm>
        </p:spPr>
        <p:txBody>
          <a:bodyPr anchor="b"/>
          <a:lstStyle>
            <a:lvl1pPr algn="l">
              <a:defRPr sz="1500" b="1"/>
            </a:lvl1pPr>
          </a:lstStyle>
          <a:p>
            <a:r>
              <a:rPr lang="ru-RU"/>
              <a:t>Образец заголовка</a:t>
            </a:r>
            <a:endParaRPr lang="uk-UA"/>
          </a:p>
        </p:txBody>
      </p:sp>
      <p:sp>
        <p:nvSpPr>
          <p:cNvPr id="3" name="Объект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D1CCA4A-BF75-2D40-8155-F4D9A9C7DE7D}"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66694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a:xfrm>
            <a:off x="6660232" y="4767263"/>
            <a:ext cx="2057400" cy="274637"/>
          </a:xfrm>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709164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1500" b="1"/>
            </a:lvl1pPr>
          </a:lstStyle>
          <a:p>
            <a:r>
              <a:rPr lang="ru-RU"/>
              <a:t>Образец заголовка</a:t>
            </a:r>
            <a:endParaRPr lang="uk-UA"/>
          </a:p>
        </p:txBody>
      </p:sp>
      <p:sp>
        <p:nvSpPr>
          <p:cNvPr id="3" name="Рисунок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uk-UA" noProof="0"/>
          </a:p>
        </p:txBody>
      </p:sp>
      <p:sp>
        <p:nvSpPr>
          <p:cNvPr id="4" name="Текст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A28FCB6-E498-7046-8A5E-774846AC460A}"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773470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5A373A8-554E-6F4F-A801-EFCCEF7242EA}"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384375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lvl1pPr>
              <a:defRPr/>
            </a:lvl1pPr>
          </a:lstStyle>
          <a:p>
            <a:pPr>
              <a:defRPr/>
            </a:pPr>
            <a:endParaRPr lang="uk-UA">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uk-UA">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028E545-6EBD-F544-8389-0B2C47D7BC70}" type="slidenum">
              <a:rPr lang="uk-UA">
                <a:solidFill>
                  <a:prstClr val="black">
                    <a:tint val="75000"/>
                  </a:prstClr>
                </a:solidFill>
              </a:rPr>
              <a:pPr>
                <a:defRPr/>
              </a:pPr>
              <a:t>‹#›</a:t>
            </a:fld>
            <a:endParaRPr lang="uk-UA">
              <a:solidFill>
                <a:prstClr val="black">
                  <a:tint val="75000"/>
                </a:prstClr>
              </a:solidFill>
            </a:endParaRPr>
          </a:p>
        </p:txBody>
      </p:sp>
    </p:spTree>
    <p:extLst>
      <p:ext uri="{BB962C8B-B14F-4D97-AF65-F5344CB8AC3E}">
        <p14:creationId xmlns:p14="http://schemas.microsoft.com/office/powerpoint/2010/main" val="178350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700"/>
            <a:ext cx="7886700" cy="2139950"/>
          </a:xfrm>
        </p:spPr>
        <p:txBody>
          <a:bodyPr anchor="b"/>
          <a:lstStyle>
            <a:lvl1pPr>
              <a:defRPr sz="6000"/>
            </a:lvl1pPr>
          </a:lstStyle>
          <a:p>
            <a:r>
              <a:rPr lang="ru-RU"/>
              <a:t>Образец заголовка</a:t>
            </a:r>
            <a:endParaRPr lang="uk-UA"/>
          </a:p>
        </p:txBody>
      </p:sp>
      <p:sp>
        <p:nvSpPr>
          <p:cNvPr id="3" name="Текст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40045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62865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370013"/>
            <a:ext cx="3867150" cy="32623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8202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274638"/>
            <a:ext cx="7886700" cy="993775"/>
          </a:xfrm>
        </p:spPr>
        <p:txBody>
          <a:bodyPr/>
          <a:lstStyle/>
          <a:p>
            <a:r>
              <a:rPr lang="ru-RU"/>
              <a:t>Образец заголовка</a:t>
            </a:r>
            <a:endParaRPr lang="uk-UA"/>
          </a:p>
        </p:txBody>
      </p:sp>
      <p:sp>
        <p:nvSpPr>
          <p:cNvPr id="3" name="Текст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1879600"/>
            <a:ext cx="3868737"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1879600"/>
            <a:ext cx="3887788" cy="2762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23862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93903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122116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uk-UA"/>
          </a:p>
        </p:txBody>
      </p:sp>
      <p:sp>
        <p:nvSpPr>
          <p:cNvPr id="3" name="Объект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69344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42900"/>
            <a:ext cx="2949575" cy="1200150"/>
          </a:xfrm>
        </p:spPr>
        <p:txBody>
          <a:bodyPr anchor="b"/>
          <a:lstStyle>
            <a:lvl1pPr>
              <a:defRPr sz="3200"/>
            </a:lvl1pPr>
          </a:lstStyle>
          <a:p>
            <a:r>
              <a:rPr lang="ru-RU"/>
              <a:t>Образец заголовка</a:t>
            </a:r>
            <a:endParaRPr lang="uk-UA"/>
          </a:p>
        </p:txBody>
      </p:sp>
      <p:sp>
        <p:nvSpPr>
          <p:cNvPr id="3" name="Рисунок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22035F50-EB49-0644-B51E-C8A62ECED207}" type="slidenum">
              <a:rPr lang="uk-UA" smtClean="0"/>
              <a:t>‹#›</a:t>
            </a:fld>
            <a:endParaRPr lang="uk-UA"/>
          </a:p>
        </p:txBody>
      </p:sp>
    </p:spTree>
    <p:extLst>
      <p:ext uri="{BB962C8B-B14F-4D97-AF65-F5344CB8AC3E}">
        <p14:creationId xmlns:p14="http://schemas.microsoft.com/office/powerpoint/2010/main" val="35404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uk-UA"/>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2035F50-EB49-0644-B51E-C8A62ECED207}" type="slidenum">
              <a:rPr lang="uk-UA" smtClean="0"/>
              <a:t>‹#›</a:t>
            </a:fld>
            <a:endParaRPr lang="uk-UA"/>
          </a:p>
        </p:txBody>
      </p:sp>
    </p:spTree>
    <p:extLst>
      <p:ext uri="{BB962C8B-B14F-4D97-AF65-F5344CB8AC3E}">
        <p14:creationId xmlns:p14="http://schemas.microsoft.com/office/powerpoint/2010/main" val="998510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endParaRPr lang="uk-UA"/>
          </a:p>
        </p:txBody>
      </p:sp>
      <p:sp>
        <p:nvSpPr>
          <p:cNvPr id="1027" name="Текст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cs typeface="+mn-cs"/>
              </a:defRPr>
            </a:lvl1pPr>
          </a:lstStyle>
          <a:p>
            <a:pPr defTabSz="685800">
              <a:defRPr/>
            </a:pPr>
            <a:endParaRPr lang="uk-UA">
              <a:solidFill>
                <a:prstClr val="black">
                  <a:tint val="75000"/>
                </a:prstClr>
              </a:solidFill>
            </a:endParaRPr>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pPr defTabSz="685800">
              <a:defRPr/>
            </a:pPr>
            <a:endParaRPr lang="uk-UA">
              <a:solidFill>
                <a:prstClr val="black">
                  <a:tint val="75000"/>
                </a:prstClr>
              </a:solidFill>
            </a:endParaRPr>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ea typeface="+mn-ea"/>
                <a:cs typeface="+mn-cs"/>
              </a:defRPr>
            </a:lvl1pPr>
          </a:lstStyle>
          <a:p>
            <a:pPr defTabSz="685800">
              <a:defRPr/>
            </a:pPr>
            <a:fld id="{195D1A85-3551-F148-B5DE-6886DBED0E9E}" type="slidenum">
              <a:rPr lang="uk-UA" smtClean="0">
                <a:solidFill>
                  <a:prstClr val="black">
                    <a:tint val="75000"/>
                  </a:prstClr>
                </a:solidFill>
              </a:rPr>
              <a:pPr defTabSz="685800">
                <a:defRPr/>
              </a:pPr>
              <a:t>‹#›</a:t>
            </a:fld>
            <a:endParaRPr lang="uk-UA">
              <a:solidFill>
                <a:prstClr val="black">
                  <a:tint val="75000"/>
                </a:prstClr>
              </a:solidFill>
            </a:endParaRPr>
          </a:p>
        </p:txBody>
      </p:sp>
    </p:spTree>
    <p:extLst>
      <p:ext uri="{BB962C8B-B14F-4D97-AF65-F5344CB8AC3E}">
        <p14:creationId xmlns:p14="http://schemas.microsoft.com/office/powerpoint/2010/main" val="3282426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33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33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33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33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3300">
          <a:solidFill>
            <a:schemeClr val="tx1"/>
          </a:solidFill>
          <a:latin typeface="Calibri" charset="0"/>
          <a:ea typeface="ＭＳ Ｐゴシック" charset="0"/>
          <a:cs typeface="ＭＳ Ｐゴシック" charset="0"/>
        </a:defRPr>
      </a:lvl5pPr>
      <a:lvl6pPr marL="342900" algn="ctr"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7213" indent="-214313" algn="l" rtl="0" fontAlgn="base">
        <a:spcBef>
          <a:spcPct val="20000"/>
        </a:spcBef>
        <a:spcAft>
          <a:spcPct val="0"/>
        </a:spcAft>
        <a:buFont typeface="Arial" charset="0"/>
        <a:buChar char="–"/>
        <a:defRPr sz="2100" kern="1200">
          <a:solidFill>
            <a:schemeClr val="tx1"/>
          </a:solidFill>
          <a:latin typeface="+mn-lt"/>
          <a:ea typeface="ＭＳ Ｐゴシック" charset="0"/>
          <a:cs typeface="ＭＳ Ｐゴシック" charset="0"/>
        </a:defRPr>
      </a:lvl2pPr>
      <a:lvl3pPr marL="857250" indent="-171450" algn="l" rtl="0" fontAlgn="base">
        <a:spcBef>
          <a:spcPct val="20000"/>
        </a:spcBef>
        <a:spcAft>
          <a:spcPct val="0"/>
        </a:spcAft>
        <a:buFont typeface="Arial" charset="0"/>
        <a:buChar char="•"/>
        <a:defRPr sz="1800" kern="1200">
          <a:solidFill>
            <a:schemeClr val="tx1"/>
          </a:solidFill>
          <a:latin typeface="+mn-lt"/>
          <a:ea typeface="ＭＳ Ｐゴシック" charset="0"/>
          <a:cs typeface="ＭＳ Ｐゴシック" charset="0"/>
        </a:defRPr>
      </a:lvl3pPr>
      <a:lvl4pPr marL="1200150" indent="-171450" algn="l" rtl="0" fontAlgn="base">
        <a:spcBef>
          <a:spcPct val="20000"/>
        </a:spcBef>
        <a:spcAft>
          <a:spcPct val="0"/>
        </a:spcAft>
        <a:buFont typeface="Arial" charset="0"/>
        <a:buChar char="–"/>
        <a:defRPr sz="1500" kern="1200">
          <a:solidFill>
            <a:schemeClr val="tx1"/>
          </a:solidFill>
          <a:latin typeface="+mn-lt"/>
          <a:ea typeface="ＭＳ Ｐゴシック" charset="0"/>
          <a:cs typeface="ＭＳ Ｐゴシック" charset="0"/>
        </a:defRPr>
      </a:lvl4pPr>
      <a:lvl5pPr marL="1543050" indent="-171450" algn="l" rtl="0" fontAlgn="base">
        <a:spcBef>
          <a:spcPct val="20000"/>
        </a:spcBef>
        <a:spcAft>
          <a:spcPct val="0"/>
        </a:spcAft>
        <a:buFont typeface="Arial" charset="0"/>
        <a:buChar char="»"/>
        <a:defRPr sz="1500" kern="1200">
          <a:solidFill>
            <a:schemeClr val="tx1"/>
          </a:solidFill>
          <a:latin typeface="+mn-lt"/>
          <a:ea typeface="ＭＳ Ｐゴシック" charset="0"/>
          <a:cs typeface="ＭＳ Ｐゴシック"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grpSp>
        <p:nvGrpSpPr>
          <p:cNvPr id="19" name="Группа 18"/>
          <p:cNvGrpSpPr/>
          <p:nvPr/>
        </p:nvGrpSpPr>
        <p:grpSpPr>
          <a:xfrm>
            <a:off x="1439652" y="1419622"/>
            <a:ext cx="6264696" cy="1368152"/>
            <a:chOff x="1439652" y="1419622"/>
            <a:chExt cx="6264696" cy="1368152"/>
          </a:xfrm>
        </p:grpSpPr>
        <p:sp>
          <p:nvSpPr>
            <p:cNvPr id="20" name="TextBox 19"/>
            <p:cNvSpPr txBox="1"/>
            <p:nvPr/>
          </p:nvSpPr>
          <p:spPr>
            <a:xfrm>
              <a:off x="1439652" y="1589631"/>
              <a:ext cx="6264696" cy="1054127"/>
            </a:xfrm>
            <a:prstGeom prst="rect">
              <a:avLst/>
            </a:prstGeom>
            <a:noFill/>
          </p:spPr>
          <p:txBody>
            <a:bodyPr wrap="square" lIns="68572" tIns="34286" rIns="68572" bIns="34286">
              <a:spAutoFit/>
            </a:bodyPr>
            <a:lstStyle/>
            <a:p>
              <a:pPr algn="ctr" defTabSz="685800">
                <a:defRPr/>
              </a:pPr>
              <a:r>
                <a:rPr lang="en-US" sz="3200" dirty="0">
                  <a:solidFill>
                    <a:schemeClr val="bg1"/>
                  </a:solidFill>
                  <a:latin typeface="Open Sans" pitchFamily="34" charset="0"/>
                  <a:ea typeface="Open Sans" pitchFamily="34" charset="0"/>
                  <a:cs typeface="Open Sans" pitchFamily="34" charset="0"/>
                </a:rPr>
                <a:t>REFORM PROGRESS</a:t>
              </a:r>
            </a:p>
            <a:p>
              <a:pPr algn="ctr" defTabSz="685800">
                <a:defRPr/>
              </a:pPr>
              <a:r>
                <a:rPr lang="en-US" sz="3200" b="1" dirty="0">
                  <a:solidFill>
                    <a:schemeClr val="bg1"/>
                  </a:solidFill>
                  <a:latin typeface="Open Sans" pitchFamily="34" charset="0"/>
                  <a:ea typeface="Open Sans" pitchFamily="34" charset="0"/>
                  <a:cs typeface="Open Sans" pitchFamily="34" charset="0"/>
                </a:rPr>
                <a:t>IN UKRAINE</a:t>
              </a:r>
              <a:endParaRPr lang="uk-UA" sz="3200" b="1" dirty="0">
                <a:solidFill>
                  <a:schemeClr val="bg1"/>
                </a:solidFill>
                <a:latin typeface="Open Sans" pitchFamily="34" charset="0"/>
                <a:ea typeface="Open Sans" pitchFamily="34" charset="0"/>
                <a:cs typeface="Open Sans" pitchFamily="34" charset="0"/>
              </a:endParaRPr>
            </a:p>
          </p:txBody>
        </p:sp>
        <p:cxnSp>
          <p:nvCxnSpPr>
            <p:cNvPr id="21" name="Прямая соединительная линия 20"/>
            <p:cNvCxnSpPr/>
            <p:nvPr/>
          </p:nvCxnSpPr>
          <p:spPr>
            <a:xfrm>
              <a:off x="3239852" y="2787774"/>
              <a:ext cx="2664296"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3239852" y="1419622"/>
              <a:ext cx="2664296"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7763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5" name="TextBox 4"/>
          <p:cNvSpPr txBox="1"/>
          <p:nvPr/>
        </p:nvSpPr>
        <p:spPr>
          <a:xfrm>
            <a:off x="982946" y="2063919"/>
            <a:ext cx="7178109" cy="1015663"/>
          </a:xfrm>
          <a:prstGeom prst="rect">
            <a:avLst/>
          </a:prstGeom>
          <a:noFill/>
        </p:spPr>
        <p:txBody>
          <a:bodyPr wrap="square" rtlCol="0">
            <a:spAutoFit/>
          </a:bodyPr>
          <a:lstStyle/>
          <a:p>
            <a:pPr algn="ctr"/>
            <a:r>
              <a:rPr lang="en-US" sz="3000" dirty="0">
                <a:solidFill>
                  <a:schemeClr val="bg1"/>
                </a:solidFill>
                <a:latin typeface="Open Sans" pitchFamily="34" charset="0"/>
                <a:ea typeface="Open Sans" pitchFamily="34" charset="0"/>
                <a:cs typeface="Open Sans" pitchFamily="34" charset="0"/>
              </a:rPr>
              <a:t>REFORMS </a:t>
            </a:r>
            <a:r>
              <a:rPr lang="en-US" sz="3000" dirty="0" smtClean="0">
                <a:solidFill>
                  <a:schemeClr val="bg1"/>
                </a:solidFill>
                <a:latin typeface="Open Sans" pitchFamily="34" charset="0"/>
                <a:ea typeface="Open Sans" pitchFamily="34" charset="0"/>
                <a:cs typeface="Open Sans" pitchFamily="34" charset="0"/>
              </a:rPr>
              <a:t>PROGRESS</a:t>
            </a:r>
          </a:p>
          <a:p>
            <a:pPr algn="ctr"/>
            <a:r>
              <a:rPr lang="en-US" sz="3000" b="1" dirty="0">
                <a:solidFill>
                  <a:srgbClr val="FFC600"/>
                </a:solidFill>
                <a:latin typeface="Open Sans" pitchFamily="34" charset="0"/>
                <a:ea typeface="Open Sans" pitchFamily="34" charset="0"/>
                <a:cs typeface="Open Sans" pitchFamily="34" charset="0"/>
              </a:rPr>
              <a:t>IN UKRAINE</a:t>
            </a:r>
            <a:endParaRPr lang="uk-UA" sz="3000" b="1" dirty="0">
              <a:solidFill>
                <a:srgbClr val="FFC6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7494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11</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9"/>
          </a:xfrm>
          <a:prstGeom prst="rect">
            <a:avLst/>
          </a:prstGeom>
        </p:spPr>
      </p:pic>
      <p:grpSp>
        <p:nvGrpSpPr>
          <p:cNvPr id="8" name="Группа 7"/>
          <p:cNvGrpSpPr/>
          <p:nvPr/>
        </p:nvGrpSpPr>
        <p:grpSpPr>
          <a:xfrm>
            <a:off x="2340149" y="72857"/>
            <a:ext cx="4463702" cy="461665"/>
            <a:chOff x="2340149" y="72857"/>
            <a:chExt cx="4463702" cy="461665"/>
          </a:xfrm>
        </p:grpSpPr>
        <p:sp>
          <p:nvSpPr>
            <p:cNvPr id="9" name="TextBox 8"/>
            <p:cNvSpPr txBox="1"/>
            <p:nvPr/>
          </p:nvSpPr>
          <p:spPr>
            <a:xfrm>
              <a:off x="4043650"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REFORMS</a:t>
              </a:r>
            </a:p>
            <a:p>
              <a:pPr algn="ctr">
                <a:defRPr/>
              </a:pPr>
              <a:r>
                <a:rPr lang="en-US" sz="1200" b="1" dirty="0" smtClean="0">
                  <a:solidFill>
                    <a:srgbClr val="122A46"/>
                  </a:solidFill>
                  <a:latin typeface="+mj-lt"/>
                  <a:cs typeface="Arial" pitchFamily="34" charset="0"/>
                </a:rPr>
                <a:t>PROGRESS</a:t>
              </a:r>
              <a:endParaRPr lang="ru-RU" sz="1200" dirty="0">
                <a:solidFill>
                  <a:srgbClr val="122A46"/>
                </a:solidFill>
                <a:latin typeface="+mj-lt"/>
                <a:cs typeface="Arial" pitchFamily="34" charset="0"/>
              </a:endParaRPr>
            </a:p>
          </p:txBody>
        </p:sp>
        <p:cxnSp>
          <p:nvCxnSpPr>
            <p:cNvPr id="10" name="Прямая соединительная линия 9"/>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40424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12</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2" cy="5124279"/>
          </a:xfrm>
          <a:prstGeom prst="rect">
            <a:avLst/>
          </a:prstGeom>
        </p:spPr>
      </p:pic>
      <p:sp>
        <p:nvSpPr>
          <p:cNvPr id="9" name="TextBox 8"/>
          <p:cNvSpPr txBox="1"/>
          <p:nvPr/>
        </p:nvSpPr>
        <p:spPr>
          <a:xfrm>
            <a:off x="323528" y="699542"/>
            <a:ext cx="2736304" cy="1785104"/>
          </a:xfrm>
          <a:prstGeom prst="rect">
            <a:avLst/>
          </a:prstGeom>
          <a:noFill/>
        </p:spPr>
        <p:txBody>
          <a:bodyPr wrap="square" rtlCol="0">
            <a:spAutoFit/>
          </a:bodyPr>
          <a:lstStyle/>
          <a:p>
            <a:pPr marL="0" lvl="1"/>
            <a:r>
              <a:rPr lang="en-US" sz="1000" b="1" u="sng" dirty="0">
                <a:solidFill>
                  <a:srgbClr val="122A46"/>
                </a:solidFill>
                <a:latin typeface="Open Sans" pitchFamily="34" charset="0"/>
                <a:ea typeface="Open Sans" pitchFamily="34" charset="0"/>
                <a:cs typeface="Open Sans" pitchFamily="34" charset="0"/>
              </a:rPr>
              <a:t>APPROVED</a:t>
            </a:r>
            <a:r>
              <a:rPr lang="en-US" sz="1000" b="1" u="sng" dirty="0" smtClean="0">
                <a:solidFill>
                  <a:srgbClr val="122A46"/>
                </a:solidFill>
                <a:latin typeface="Open Sans" pitchFamily="34" charset="0"/>
                <a:ea typeface="Open Sans" pitchFamily="34" charset="0"/>
                <a:cs typeface="Open Sans" pitchFamily="34" charset="0"/>
              </a:rPr>
              <a:t>:</a:t>
            </a:r>
          </a:p>
          <a:p>
            <a:pPr marL="0" lvl="1"/>
            <a:endParaRPr lang="uk-UA" sz="1000" b="1" u="sng" dirty="0" smtClean="0">
              <a:solidFill>
                <a:srgbClr val="122A46"/>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National Security Strategy </a:t>
            </a:r>
            <a:r>
              <a:rPr lang="en-US" sz="1000" b="1" dirty="0">
                <a:solidFill>
                  <a:srgbClr val="122A46"/>
                </a:solidFill>
                <a:latin typeface="Open Sans" pitchFamily="34" charset="0"/>
                <a:ea typeface="Open Sans" pitchFamily="34" charset="0"/>
                <a:cs typeface="Open Sans" pitchFamily="34" charset="0"/>
              </a:rPr>
              <a:t>(May, 2015)</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Military Doctrine of Ukraine </a:t>
            </a:r>
            <a:r>
              <a:rPr lang="en-US" sz="1000" b="1" dirty="0">
                <a:solidFill>
                  <a:srgbClr val="122A46"/>
                </a:solidFill>
                <a:latin typeface="Open Sans" pitchFamily="34" charset="0"/>
                <a:ea typeface="Open Sans" pitchFamily="34" charset="0"/>
                <a:cs typeface="Open Sans" pitchFamily="34" charset="0"/>
              </a:rPr>
              <a:t>(September, 2015)</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Concept of security and defense sector development </a:t>
            </a:r>
            <a:r>
              <a:rPr lang="en-US" sz="1000" b="1" dirty="0">
                <a:solidFill>
                  <a:srgbClr val="122A46"/>
                </a:solidFill>
                <a:latin typeface="Open Sans" pitchFamily="34" charset="0"/>
                <a:ea typeface="Open Sans" pitchFamily="34" charset="0"/>
                <a:cs typeface="Open Sans" pitchFamily="34" charset="0"/>
              </a:rPr>
              <a:t>(March, 2016)</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State targeted defense program on weapons and development of military equipment by 2020 </a:t>
            </a:r>
            <a:r>
              <a:rPr lang="en-US" sz="1000" b="1" dirty="0">
                <a:solidFill>
                  <a:srgbClr val="122A46"/>
                </a:solidFill>
                <a:latin typeface="Open Sans" pitchFamily="34" charset="0"/>
                <a:ea typeface="Open Sans" pitchFamily="34" charset="0"/>
                <a:cs typeface="Open Sans" pitchFamily="34" charset="0"/>
              </a:rPr>
              <a:t>(March, 2016)</a:t>
            </a: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Strategic Defense Bulletin </a:t>
            </a:r>
            <a:r>
              <a:rPr lang="en-US" sz="1000" b="1" dirty="0">
                <a:solidFill>
                  <a:srgbClr val="122A46"/>
                </a:solidFill>
                <a:latin typeface="Open Sans" pitchFamily="34" charset="0"/>
                <a:ea typeface="Open Sans" pitchFamily="34" charset="0"/>
                <a:cs typeface="Open Sans" pitchFamily="34" charset="0"/>
              </a:rPr>
              <a:t>(May, 2016)</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5868144" y="699542"/>
            <a:ext cx="3210869" cy="2131353"/>
          </a:xfrm>
          <a:prstGeom prst="rect">
            <a:avLst/>
          </a:prstGeom>
          <a:noFill/>
        </p:spPr>
        <p:txBody>
          <a:bodyPr wrap="square" rtlCol="0">
            <a:spAutoFit/>
          </a:bodyPr>
          <a:lstStyle/>
          <a:p>
            <a:r>
              <a:rPr lang="en-US" sz="1000" b="1" u="sng" dirty="0">
                <a:solidFill>
                  <a:srgbClr val="122A46"/>
                </a:solidFill>
                <a:latin typeface="Open Sans" pitchFamily="34" charset="0"/>
                <a:ea typeface="Open Sans" pitchFamily="34" charset="0"/>
                <a:cs typeface="Open Sans" pitchFamily="34" charset="0"/>
              </a:rPr>
              <a:t>PERSONNEL</a:t>
            </a:r>
            <a:r>
              <a:rPr lang="en-US" sz="1000" b="1" u="sng" dirty="0" smtClean="0">
                <a:solidFill>
                  <a:srgbClr val="122A46"/>
                </a:solidFill>
                <a:latin typeface="Open Sans" pitchFamily="34" charset="0"/>
                <a:ea typeface="Open Sans" pitchFamily="34" charset="0"/>
                <a:cs typeface="Open Sans" pitchFamily="34" charset="0"/>
              </a:rPr>
              <a:t>:</a:t>
            </a:r>
          </a:p>
          <a:p>
            <a:endParaRPr lang="uk-UA" sz="1000" b="1" dirty="0">
              <a:solidFill>
                <a:srgbClr val="C00000"/>
              </a:solidFill>
              <a:latin typeface="Open Sans" pitchFamily="34" charset="0"/>
              <a:ea typeface="Open Sans" pitchFamily="34" charset="0"/>
              <a:cs typeface="Open Sans" pitchFamily="34" charset="0"/>
            </a:endParaRP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Total personnel increased to </a:t>
            </a:r>
            <a:r>
              <a:rPr lang="en-US" sz="1000" b="1" dirty="0">
                <a:solidFill>
                  <a:srgbClr val="122A46"/>
                </a:solidFill>
                <a:latin typeface="Open Sans" pitchFamily="34" charset="0"/>
                <a:ea typeface="Open Sans" pitchFamily="34" charset="0"/>
                <a:cs typeface="Open Sans" pitchFamily="34" charset="0"/>
              </a:rPr>
              <a:t>250,000 people</a:t>
            </a: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Over </a:t>
            </a:r>
            <a:r>
              <a:rPr lang="en-US" sz="1000" b="1" dirty="0">
                <a:solidFill>
                  <a:srgbClr val="122A46"/>
                </a:solidFill>
                <a:latin typeface="Open Sans" pitchFamily="34" charset="0"/>
                <a:ea typeface="Open Sans" pitchFamily="34" charset="0"/>
                <a:cs typeface="Open Sans" pitchFamily="34" charset="0"/>
              </a:rPr>
              <a:t>52,000 people </a:t>
            </a:r>
            <a:r>
              <a:rPr lang="en-US" sz="1000" dirty="0">
                <a:latin typeface="Open Sans" pitchFamily="34" charset="0"/>
                <a:ea typeface="Open Sans" pitchFamily="34" charset="0"/>
                <a:cs typeface="Open Sans" pitchFamily="34" charset="0"/>
              </a:rPr>
              <a:t>signed up for contract-based service</a:t>
            </a:r>
          </a:p>
          <a:p>
            <a:pPr marL="171450" indent="-171450">
              <a:spcAft>
                <a:spcPts val="300"/>
              </a:spcAft>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150 new recruitment </a:t>
            </a:r>
            <a:r>
              <a:rPr lang="en-US" sz="1000" dirty="0">
                <a:latin typeface="Open Sans" pitchFamily="34" charset="0"/>
                <a:ea typeface="Open Sans" pitchFamily="34" charset="0"/>
                <a:cs typeface="Open Sans" pitchFamily="34" charset="0"/>
              </a:rPr>
              <a:t>centers are opened</a:t>
            </a: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Established: </a:t>
            </a:r>
            <a:r>
              <a:rPr lang="en-US" sz="1000" b="1" dirty="0">
                <a:solidFill>
                  <a:srgbClr val="122A46"/>
                </a:solidFill>
                <a:latin typeface="Open Sans" pitchFamily="34" charset="0"/>
                <a:ea typeface="Open Sans" pitchFamily="34" charset="0"/>
                <a:cs typeface="Open Sans" pitchFamily="34" charset="0"/>
              </a:rPr>
              <a:t>15 brigades, 1 regiment, 5 separate battalions</a:t>
            </a:r>
          </a:p>
          <a:p>
            <a:pPr marL="171450" indent="-171450">
              <a:spcAft>
                <a:spcPts val="300"/>
              </a:spcAft>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115,000 people </a:t>
            </a:r>
            <a:r>
              <a:rPr lang="en-US" sz="1000" dirty="0">
                <a:latin typeface="Open Sans" pitchFamily="34" charset="0"/>
                <a:ea typeface="Open Sans" pitchFamily="34" charset="0"/>
                <a:cs typeface="Open Sans" pitchFamily="34" charset="0"/>
              </a:rPr>
              <a:t>have been trained in higher military educational institutions</a:t>
            </a:r>
          </a:p>
          <a:p>
            <a:pPr marL="171450" indent="-171450">
              <a:spcAft>
                <a:spcPts val="300"/>
              </a:spcAft>
              <a:buFont typeface="Arial" panose="020B0604020202020204" pitchFamily="34" charset="0"/>
              <a:buChar char="•"/>
            </a:pPr>
            <a:r>
              <a:rPr lang="en-US" sz="1000" dirty="0">
                <a:latin typeface="Open Sans" pitchFamily="34" charset="0"/>
                <a:ea typeface="Open Sans" pitchFamily="34" charset="0"/>
                <a:cs typeface="Open Sans" pitchFamily="34" charset="0"/>
              </a:rPr>
              <a:t>Fully restored combat capability of </a:t>
            </a:r>
            <a:r>
              <a:rPr lang="en-US" sz="1000" b="1" dirty="0">
                <a:solidFill>
                  <a:srgbClr val="122A46"/>
                </a:solidFill>
                <a:latin typeface="Open Sans" pitchFamily="34" charset="0"/>
                <a:ea typeface="Open Sans" pitchFamily="34" charset="0"/>
                <a:cs typeface="Open Sans" pitchFamily="34" charset="0"/>
              </a:rPr>
              <a:t>14 brigades </a:t>
            </a:r>
            <a:r>
              <a:rPr lang="en-US" sz="1000" dirty="0">
                <a:latin typeface="Open Sans" pitchFamily="34" charset="0"/>
                <a:ea typeface="Open Sans" pitchFamily="34" charset="0"/>
                <a:cs typeface="Open Sans" pitchFamily="34" charset="0"/>
              </a:rPr>
              <a:t>and </a:t>
            </a:r>
            <a:r>
              <a:rPr lang="en-US" sz="1000" b="1" dirty="0">
                <a:solidFill>
                  <a:srgbClr val="122A46"/>
                </a:solidFill>
                <a:latin typeface="Open Sans" pitchFamily="34" charset="0"/>
                <a:ea typeface="Open Sans" pitchFamily="34" charset="0"/>
                <a:cs typeface="Open Sans" pitchFamily="34" charset="0"/>
              </a:rPr>
              <a:t>60 battalions</a:t>
            </a:r>
            <a:endParaRPr lang="ru-RU" sz="1000" b="1" dirty="0">
              <a:solidFill>
                <a:srgbClr val="122A46"/>
              </a:solidFill>
              <a:latin typeface="Open Sans" pitchFamily="34" charset="0"/>
              <a:ea typeface="Open Sans" pitchFamily="34" charset="0"/>
              <a:cs typeface="Open Sans" pitchFamily="34" charset="0"/>
            </a:endParaRPr>
          </a:p>
        </p:txBody>
      </p:sp>
      <p:sp>
        <p:nvSpPr>
          <p:cNvPr id="11" name="TextBox 10"/>
          <p:cNvSpPr txBox="1"/>
          <p:nvPr/>
        </p:nvSpPr>
        <p:spPr>
          <a:xfrm>
            <a:off x="323528" y="3507854"/>
            <a:ext cx="3168352" cy="1323439"/>
          </a:xfrm>
          <a:prstGeom prst="rect">
            <a:avLst/>
          </a:prstGeom>
          <a:noFill/>
        </p:spPr>
        <p:txBody>
          <a:bodyPr wrap="square" rtlCol="0">
            <a:spAutoFit/>
          </a:bodyPr>
          <a:lstStyle/>
          <a:p>
            <a:r>
              <a:rPr lang="en-US" sz="1000" b="1" u="sng" dirty="0">
                <a:solidFill>
                  <a:srgbClr val="122A46"/>
                </a:solidFill>
                <a:latin typeface="Open Sans" pitchFamily="34" charset="0"/>
                <a:ea typeface="Open Sans" pitchFamily="34" charset="0"/>
                <a:cs typeface="Open Sans" pitchFamily="34" charset="0"/>
              </a:rPr>
              <a:t>REFORMED</a:t>
            </a:r>
            <a:r>
              <a:rPr lang="en-US" sz="1000" b="1" u="sng" dirty="0" smtClean="0">
                <a:solidFill>
                  <a:srgbClr val="122A46"/>
                </a:solidFill>
                <a:latin typeface="Open Sans" pitchFamily="34" charset="0"/>
                <a:ea typeface="Open Sans" pitchFamily="34" charset="0"/>
                <a:cs typeface="Open Sans" pitchFamily="34" charset="0"/>
              </a:rPr>
              <a:t>:</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charset="0"/>
              <a:buChar char="•"/>
            </a:pPr>
            <a:r>
              <a:rPr lang="en-US" sz="1000" dirty="0">
                <a:latin typeface="Open Sans" pitchFamily="34" charset="0"/>
                <a:ea typeface="Open Sans" pitchFamily="34" charset="0"/>
                <a:cs typeface="Open Sans" pitchFamily="34" charset="0"/>
              </a:rPr>
              <a:t>Reforms started in the </a:t>
            </a:r>
            <a:r>
              <a:rPr lang="en-US" sz="1000" b="1" dirty="0">
                <a:solidFill>
                  <a:srgbClr val="122A46"/>
                </a:solidFill>
                <a:latin typeface="Open Sans" pitchFamily="34" charset="0"/>
                <a:ea typeface="Open Sans" pitchFamily="34" charset="0"/>
                <a:cs typeface="Open Sans" pitchFamily="34" charset="0"/>
              </a:rPr>
              <a:t>Ministry of Defense, General Staff, Armed Forces</a:t>
            </a:r>
            <a:r>
              <a:rPr lang="en-US" sz="1000" dirty="0">
                <a:latin typeface="Open Sans" pitchFamily="34" charset="0"/>
                <a:ea typeface="Open Sans" pitchFamily="34" charset="0"/>
                <a:cs typeface="Open Sans" pitchFamily="34" charset="0"/>
              </a:rPr>
              <a:t> (aligned with NATO standards and approaches)</a:t>
            </a:r>
          </a:p>
          <a:p>
            <a:pPr marL="171450" indent="-171450">
              <a:buFont typeface="Arial" charset="0"/>
              <a:buChar char="•"/>
            </a:pPr>
            <a:r>
              <a:rPr lang="en-US" sz="1000" dirty="0">
                <a:latin typeface="Open Sans" pitchFamily="34" charset="0"/>
                <a:ea typeface="Open Sans" pitchFamily="34" charset="0"/>
                <a:cs typeface="Open Sans" pitchFamily="34" charset="0"/>
              </a:rPr>
              <a:t>Logistic on </a:t>
            </a:r>
            <a:r>
              <a:rPr lang="en-US" sz="1000" b="1" dirty="0">
                <a:solidFill>
                  <a:srgbClr val="122A46"/>
                </a:solidFill>
                <a:latin typeface="Open Sans" pitchFamily="34" charset="0"/>
                <a:ea typeface="Open Sans" pitchFamily="34" charset="0"/>
                <a:cs typeface="Open Sans" pitchFamily="34" charset="0"/>
              </a:rPr>
              <a:t>NATO standards </a:t>
            </a:r>
          </a:p>
          <a:p>
            <a:pPr marL="171450" indent="-171450">
              <a:buFont typeface="Arial" charset="0"/>
              <a:buChar char="•"/>
            </a:pPr>
            <a:r>
              <a:rPr lang="en-US" sz="1000" dirty="0">
                <a:latin typeface="Open Sans" pitchFamily="34" charset="0"/>
                <a:ea typeface="Open Sans" pitchFamily="34" charset="0"/>
                <a:cs typeface="Open Sans" pitchFamily="34" charset="0"/>
              </a:rPr>
              <a:t>Electronic procurement system </a:t>
            </a:r>
            <a:r>
              <a:rPr lang="en-US" sz="1000" dirty="0" err="1">
                <a:latin typeface="Open Sans" pitchFamily="34" charset="0"/>
                <a:ea typeface="Open Sans" pitchFamily="34" charset="0"/>
                <a:cs typeface="Open Sans" pitchFamily="34" charset="0"/>
              </a:rPr>
              <a:t>ProZorro</a:t>
            </a:r>
            <a:r>
              <a:rPr lang="en-US" sz="1000" dirty="0">
                <a:latin typeface="Open Sans" pitchFamily="34" charset="0"/>
                <a:ea typeface="Open Sans" pitchFamily="34" charset="0"/>
                <a:cs typeface="Open Sans" pitchFamily="34" charset="0"/>
              </a:rPr>
              <a:t> saved over </a:t>
            </a:r>
            <a:r>
              <a:rPr lang="en-US" sz="1000" b="1" dirty="0">
                <a:solidFill>
                  <a:srgbClr val="122A46"/>
                </a:solidFill>
                <a:latin typeface="Open Sans" pitchFamily="34" charset="0"/>
                <a:ea typeface="Open Sans" pitchFamily="34" charset="0"/>
                <a:cs typeface="Open Sans" pitchFamily="34" charset="0"/>
              </a:rPr>
              <a:t>UAH 180 </a:t>
            </a:r>
            <a:r>
              <a:rPr lang="en-US" sz="1000" b="1" dirty="0" err="1">
                <a:solidFill>
                  <a:srgbClr val="122A46"/>
                </a:solidFill>
                <a:latin typeface="Open Sans" pitchFamily="34" charset="0"/>
                <a:ea typeface="Open Sans" pitchFamily="34" charset="0"/>
                <a:cs typeface="Open Sans" pitchFamily="34" charset="0"/>
              </a:rPr>
              <a:t>mln</a:t>
            </a:r>
            <a:endParaRPr lang="uk-UA" sz="1000" b="1" dirty="0">
              <a:solidFill>
                <a:srgbClr val="122A46"/>
              </a:solidFill>
              <a:latin typeface="Open Sans" pitchFamily="34" charset="0"/>
              <a:ea typeface="Open Sans" pitchFamily="34" charset="0"/>
              <a:cs typeface="Open Sans" pitchFamily="34" charset="0"/>
            </a:endParaRPr>
          </a:p>
        </p:txBody>
      </p:sp>
      <p:sp>
        <p:nvSpPr>
          <p:cNvPr id="12" name="TextBox 11"/>
          <p:cNvSpPr txBox="1"/>
          <p:nvPr/>
        </p:nvSpPr>
        <p:spPr>
          <a:xfrm>
            <a:off x="5868144" y="3507854"/>
            <a:ext cx="3103365" cy="1323439"/>
          </a:xfrm>
          <a:prstGeom prst="rect">
            <a:avLst/>
          </a:prstGeom>
          <a:noFill/>
        </p:spPr>
        <p:txBody>
          <a:bodyPr wrap="square" rtlCol="0">
            <a:spAutoFit/>
          </a:bodyPr>
          <a:lstStyle/>
          <a:p>
            <a:r>
              <a:rPr lang="en-US" sz="1000" b="1" u="sng" dirty="0">
                <a:solidFill>
                  <a:srgbClr val="122A46"/>
                </a:solidFill>
                <a:latin typeface="Open Sans" pitchFamily="34" charset="0"/>
                <a:ea typeface="Open Sans" pitchFamily="34" charset="0"/>
                <a:cs typeface="Open Sans" pitchFamily="34" charset="0"/>
              </a:rPr>
              <a:t>DEFENCE AND FACILITIES</a:t>
            </a:r>
            <a:r>
              <a:rPr lang="en-US" sz="1000" b="1" u="sng" dirty="0" smtClean="0">
                <a:solidFill>
                  <a:srgbClr val="122A46"/>
                </a:solidFill>
                <a:latin typeface="Open Sans" pitchFamily="34" charset="0"/>
                <a:ea typeface="Open Sans" pitchFamily="34" charset="0"/>
                <a:cs typeface="Open Sans" pitchFamily="34" charset="0"/>
              </a:rPr>
              <a:t>:</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Defensive fortification line include </a:t>
            </a:r>
            <a:r>
              <a:rPr lang="en-US" sz="1000" b="1" dirty="0">
                <a:solidFill>
                  <a:srgbClr val="122A46"/>
                </a:solidFill>
                <a:latin typeface="Open Sans" pitchFamily="34" charset="0"/>
                <a:ea typeface="Open Sans" pitchFamily="34" charset="0"/>
                <a:cs typeface="Open Sans" pitchFamily="34" charset="0"/>
              </a:rPr>
              <a:t>220 km of artificial obstacles</a:t>
            </a:r>
            <a:r>
              <a:rPr lang="en-US" sz="1000" dirty="0">
                <a:latin typeface="Open Sans" pitchFamily="34" charset="0"/>
                <a:ea typeface="Open Sans" pitchFamily="34" charset="0"/>
                <a:cs typeface="Open Sans" pitchFamily="34" charset="0"/>
              </a:rPr>
              <a:t> and more than </a:t>
            </a:r>
            <a:r>
              <a:rPr lang="en-US" sz="1000" b="1" dirty="0">
                <a:solidFill>
                  <a:srgbClr val="122A46"/>
                </a:solidFill>
                <a:latin typeface="Open Sans" pitchFamily="34" charset="0"/>
                <a:ea typeface="Open Sans" pitchFamily="34" charset="0"/>
                <a:cs typeface="Open Sans" pitchFamily="34" charset="0"/>
              </a:rPr>
              <a:t>500 command centers </a:t>
            </a: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1,400 hectares </a:t>
            </a:r>
            <a:r>
              <a:rPr lang="en-US" sz="1000" dirty="0">
                <a:latin typeface="Open Sans" pitchFamily="34" charset="0"/>
                <a:ea typeface="Open Sans" pitchFamily="34" charset="0"/>
                <a:cs typeface="Open Sans" pitchFamily="34" charset="0"/>
              </a:rPr>
              <a:t>of lands and </a:t>
            </a:r>
            <a:r>
              <a:rPr lang="en-US" sz="1000" b="1" dirty="0">
                <a:solidFill>
                  <a:srgbClr val="122A46"/>
                </a:solidFill>
                <a:latin typeface="Open Sans" pitchFamily="34" charset="0"/>
                <a:ea typeface="Open Sans" pitchFamily="34" charset="0"/>
                <a:cs typeface="Open Sans" pitchFamily="34" charset="0"/>
              </a:rPr>
              <a:t>21 valuable real estate properties</a:t>
            </a:r>
            <a:r>
              <a:rPr lang="en-US" sz="1000" dirty="0">
                <a:latin typeface="Open Sans" pitchFamily="34" charset="0"/>
                <a:ea typeface="Open Sans" pitchFamily="34" charset="0"/>
                <a:cs typeface="Open Sans" pitchFamily="34" charset="0"/>
              </a:rPr>
              <a:t> returned to the Ministry of Defense under anticorruption </a:t>
            </a:r>
            <a:r>
              <a:rPr lang="en-US" sz="1000" dirty="0" smtClean="0">
                <a:latin typeface="Open Sans" pitchFamily="34" charset="0"/>
                <a:ea typeface="Open Sans" pitchFamily="34" charset="0"/>
                <a:cs typeface="Open Sans" pitchFamily="34" charset="0"/>
              </a:rPr>
              <a:t>program</a:t>
            </a:r>
            <a:endParaRPr lang="en-US" sz="1000" dirty="0">
              <a:latin typeface="Open Sans" pitchFamily="34" charset="0"/>
              <a:ea typeface="Open Sans" pitchFamily="34" charset="0"/>
              <a:cs typeface="Open Sans" pitchFamily="34" charset="0"/>
            </a:endParaRPr>
          </a:p>
        </p:txBody>
      </p:sp>
      <p:grpSp>
        <p:nvGrpSpPr>
          <p:cNvPr id="13" name="Группа 12"/>
          <p:cNvGrpSpPr/>
          <p:nvPr/>
        </p:nvGrpSpPr>
        <p:grpSpPr>
          <a:xfrm>
            <a:off x="2340149" y="72857"/>
            <a:ext cx="4463702" cy="461665"/>
            <a:chOff x="2340149" y="72857"/>
            <a:chExt cx="4463702" cy="461665"/>
          </a:xfrm>
        </p:grpSpPr>
        <p:sp>
          <p:nvSpPr>
            <p:cNvPr id="14" name="TextBox 13"/>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smtClean="0">
                  <a:solidFill>
                    <a:srgbClr val="122A46"/>
                  </a:solidFill>
                  <a:latin typeface="+mj-lt"/>
                  <a:cs typeface="Arial" pitchFamily="34" charset="0"/>
                </a:rPr>
                <a:t>ARMY</a:t>
              </a:r>
              <a:endParaRPr lang="ru-RU" sz="1200" b="1" dirty="0">
                <a:solidFill>
                  <a:srgbClr val="122A46"/>
                </a:solidFill>
                <a:latin typeface="+mj-lt"/>
                <a:cs typeface="Arial" pitchFamily="34" charset="0"/>
              </a:endParaRPr>
            </a:p>
          </p:txBody>
        </p:sp>
        <p:cxnSp>
          <p:nvCxnSpPr>
            <p:cNvPr id="15" name="Прямая соединительная линия 14"/>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62556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13</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9"/>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520" y="1572742"/>
            <a:ext cx="3401568" cy="2871216"/>
          </a:xfrm>
          <a:prstGeom prst="rect">
            <a:avLst/>
          </a:prstGeom>
        </p:spPr>
      </p:pic>
      <p:pic>
        <p:nvPicPr>
          <p:cNvPr id="12" name="Изображение 4"/>
          <p:cNvPicPr>
            <a:picLocks noChangeAspect="1"/>
          </p:cNvPicPr>
          <p:nvPr/>
        </p:nvPicPr>
        <p:blipFill rotWithShape="1">
          <a:blip r:embed="rId4"/>
          <a:srcRect l="5499" r="27565"/>
          <a:stretch/>
        </p:blipFill>
        <p:spPr>
          <a:xfrm>
            <a:off x="539750" y="1572742"/>
            <a:ext cx="3888234" cy="2869274"/>
          </a:xfrm>
          <a:prstGeom prst="rect">
            <a:avLst/>
          </a:prstGeom>
        </p:spPr>
      </p:pic>
      <p:sp>
        <p:nvSpPr>
          <p:cNvPr id="13" name="TextBox 12"/>
          <p:cNvSpPr txBox="1"/>
          <p:nvPr/>
        </p:nvSpPr>
        <p:spPr>
          <a:xfrm>
            <a:off x="1" y="998607"/>
            <a:ext cx="4427983" cy="276999"/>
          </a:xfrm>
          <a:prstGeom prst="rect">
            <a:avLst/>
          </a:prstGeom>
          <a:solidFill>
            <a:srgbClr val="FFC600"/>
          </a:solidFill>
        </p:spPr>
        <p:txBody>
          <a:bodyPr wrap="square" rtlCol="0">
            <a:spAutoFit/>
          </a:bodyPr>
          <a:lstStyle/>
          <a:p>
            <a:pPr marL="172800" indent="-172800" algn="r"/>
            <a:r>
              <a:rPr lang="en-US" sz="1200" b="1" dirty="0">
                <a:solidFill>
                  <a:srgbClr val="122A46"/>
                </a:solidFill>
                <a:latin typeface="Open Sans" pitchFamily="34" charset="0"/>
                <a:ea typeface="Open Sans" pitchFamily="34" charset="0"/>
                <a:cs typeface="Open Sans" pitchFamily="34" charset="0"/>
              </a:rPr>
              <a:t>ARMY PROVISION IN 2014</a:t>
            </a:r>
            <a:endParaRPr lang="uk-UA" sz="1200" b="1" dirty="0">
              <a:solidFill>
                <a:srgbClr val="122A46"/>
              </a:solidFill>
              <a:latin typeface="Open Sans" pitchFamily="34" charset="0"/>
              <a:ea typeface="Open Sans" pitchFamily="34" charset="0"/>
              <a:cs typeface="Open Sans" pitchFamily="34" charset="0"/>
            </a:endParaRPr>
          </a:p>
        </p:txBody>
      </p:sp>
      <p:sp>
        <p:nvSpPr>
          <p:cNvPr id="14" name="TextBox 13"/>
          <p:cNvSpPr txBox="1"/>
          <p:nvPr/>
        </p:nvSpPr>
        <p:spPr>
          <a:xfrm>
            <a:off x="4823520" y="998607"/>
            <a:ext cx="4320480" cy="276999"/>
          </a:xfrm>
          <a:prstGeom prst="rect">
            <a:avLst/>
          </a:prstGeom>
          <a:solidFill>
            <a:srgbClr val="FFC600"/>
          </a:solidFill>
        </p:spPr>
        <p:txBody>
          <a:bodyPr wrap="square" rtlCol="0">
            <a:spAutoFit/>
          </a:bodyPr>
          <a:lstStyle/>
          <a:p>
            <a:r>
              <a:rPr lang="is-IS" sz="1200" b="1" dirty="0" smtClean="0">
                <a:solidFill>
                  <a:srgbClr val="122A46"/>
                </a:solidFill>
                <a:latin typeface="Open Sans" pitchFamily="34" charset="0"/>
                <a:ea typeface="Open Sans" pitchFamily="34" charset="0"/>
                <a:cs typeface="Open Sans" pitchFamily="34" charset="0"/>
              </a:rPr>
              <a:t>… IN </a:t>
            </a:r>
            <a:r>
              <a:rPr lang="is-IS" sz="1200" b="1" dirty="0">
                <a:solidFill>
                  <a:srgbClr val="122A46"/>
                </a:solidFill>
                <a:latin typeface="Open Sans" pitchFamily="34" charset="0"/>
                <a:ea typeface="Open Sans" pitchFamily="34" charset="0"/>
                <a:cs typeface="Open Sans" pitchFamily="34" charset="0"/>
              </a:rPr>
              <a:t>2016</a:t>
            </a:r>
            <a:endParaRPr lang="uk-UA" sz="1200" b="1" dirty="0">
              <a:solidFill>
                <a:srgbClr val="122A46"/>
              </a:solidFill>
              <a:latin typeface="Open Sans" pitchFamily="34" charset="0"/>
              <a:ea typeface="Open Sans" pitchFamily="34" charset="0"/>
              <a:cs typeface="Open Sans" pitchFamily="34" charset="0"/>
            </a:endParaRPr>
          </a:p>
        </p:txBody>
      </p:sp>
      <p:grpSp>
        <p:nvGrpSpPr>
          <p:cNvPr id="15" name="Группа 14"/>
          <p:cNvGrpSpPr/>
          <p:nvPr/>
        </p:nvGrpSpPr>
        <p:grpSpPr>
          <a:xfrm>
            <a:off x="2340149" y="72857"/>
            <a:ext cx="4463702" cy="461665"/>
            <a:chOff x="2340149" y="72857"/>
            <a:chExt cx="4463702" cy="461665"/>
          </a:xfrm>
        </p:grpSpPr>
        <p:sp>
          <p:nvSpPr>
            <p:cNvPr id="16" name="TextBox 15"/>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smtClean="0">
                  <a:solidFill>
                    <a:srgbClr val="122A46"/>
                  </a:solidFill>
                  <a:latin typeface="+mj-lt"/>
                  <a:cs typeface="Arial" pitchFamily="34" charset="0"/>
                </a:rPr>
                <a:t>ARMY</a:t>
              </a:r>
              <a:endParaRPr lang="ru-RU" sz="1200" b="1" dirty="0">
                <a:solidFill>
                  <a:srgbClr val="122A46"/>
                </a:solidFill>
                <a:latin typeface="+mj-lt"/>
                <a:cs typeface="Arial" pitchFamily="34" charset="0"/>
              </a:endParaRPr>
            </a:p>
          </p:txBody>
        </p:sp>
        <p:cxnSp>
          <p:nvCxnSpPr>
            <p:cNvPr id="17" name="Прямая соединительная линия 16"/>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9" name="Рисунок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207775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14</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8"/>
          </a:xfrm>
          <a:prstGeom prst="rect">
            <a:avLst/>
          </a:prstGeom>
        </p:spPr>
      </p:pic>
      <p:sp>
        <p:nvSpPr>
          <p:cNvPr id="9" name="TextBox 8"/>
          <p:cNvSpPr txBox="1"/>
          <p:nvPr/>
        </p:nvSpPr>
        <p:spPr>
          <a:xfrm>
            <a:off x="590607" y="987574"/>
            <a:ext cx="3693361" cy="3323987"/>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EUROPEAN</a:t>
            </a:r>
          </a:p>
          <a:p>
            <a:r>
              <a:rPr lang="en-US" sz="1000" b="1" u="sng" dirty="0" smtClean="0">
                <a:solidFill>
                  <a:schemeClr val="bg1"/>
                </a:solidFill>
                <a:latin typeface="Open Sans" pitchFamily="34" charset="0"/>
                <a:ea typeface="Open Sans" pitchFamily="34" charset="0"/>
                <a:cs typeface="Open Sans" pitchFamily="34" charset="0"/>
              </a:rPr>
              <a:t>INTEGRATION</a:t>
            </a:r>
            <a:endParaRPr lang="uk-UA" sz="1000" b="1" u="sng" dirty="0">
              <a:solidFill>
                <a:srgbClr val="122A46"/>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EU - Ukraine Association Agreement </a:t>
            </a:r>
            <a:r>
              <a:rPr lang="en-US" sz="1000" b="1" dirty="0">
                <a:solidFill>
                  <a:srgbClr val="122A46"/>
                </a:solidFill>
                <a:latin typeface="Open Sans" pitchFamily="34" charset="0"/>
                <a:ea typeface="Open Sans" pitchFamily="34" charset="0"/>
                <a:cs typeface="Open Sans" pitchFamily="34" charset="0"/>
              </a:rPr>
              <a:t>signed and provisionally </a:t>
            </a:r>
            <a:r>
              <a:rPr lang="en-US" sz="1000" b="1" dirty="0" smtClean="0">
                <a:solidFill>
                  <a:srgbClr val="122A46"/>
                </a:solidFill>
                <a:latin typeface="Open Sans" pitchFamily="34" charset="0"/>
                <a:ea typeface="Open Sans" pitchFamily="34" charset="0"/>
                <a:cs typeface="Open Sans" pitchFamily="34" charset="0"/>
              </a:rPr>
              <a:t>applied</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EU - Ukraine Association Agreement </a:t>
            </a:r>
            <a:r>
              <a:rPr lang="en-US" sz="1000" b="1" dirty="0">
                <a:solidFill>
                  <a:srgbClr val="122A46"/>
                </a:solidFill>
                <a:latin typeface="Open Sans" pitchFamily="34" charset="0"/>
                <a:ea typeface="Open Sans" pitchFamily="34" charset="0"/>
                <a:cs typeface="Open Sans" pitchFamily="34" charset="0"/>
              </a:rPr>
              <a:t>ratified by 28 EU member states in a year. </a:t>
            </a:r>
            <a:r>
              <a:rPr lang="en-US" sz="1000" dirty="0">
                <a:latin typeface="Open Sans" pitchFamily="34" charset="0"/>
                <a:ea typeface="Open Sans" pitchFamily="34" charset="0"/>
                <a:cs typeface="Open Sans" pitchFamily="34" charset="0"/>
              </a:rPr>
              <a:t>Finalization of ratification process by the Government of the Netherlands is </a:t>
            </a:r>
            <a:r>
              <a:rPr lang="en-US" sz="1000" dirty="0" smtClean="0">
                <a:latin typeface="Open Sans" pitchFamily="34" charset="0"/>
                <a:ea typeface="Open Sans" pitchFamily="34" charset="0"/>
                <a:cs typeface="Open Sans" pitchFamily="34" charset="0"/>
              </a:rPr>
              <a:t>pending</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Strong international </a:t>
            </a:r>
            <a:r>
              <a:rPr lang="en-US" sz="1000" b="1" dirty="0">
                <a:solidFill>
                  <a:srgbClr val="122A46"/>
                </a:solidFill>
                <a:latin typeface="Open Sans" pitchFamily="34" charset="0"/>
                <a:ea typeface="Open Sans" pitchFamily="34" charset="0"/>
                <a:cs typeface="Open Sans" pitchFamily="34" charset="0"/>
              </a:rPr>
              <a:t>pro-Ukrainian coalition </a:t>
            </a:r>
            <a:r>
              <a:rPr lang="en-US" sz="1000" b="1" dirty="0" smtClean="0">
                <a:solidFill>
                  <a:srgbClr val="122A46"/>
                </a:solidFill>
                <a:latin typeface="Open Sans" pitchFamily="34" charset="0"/>
                <a:ea typeface="Open Sans" pitchFamily="34" charset="0"/>
                <a:cs typeface="Open Sans" pitchFamily="34" charset="0"/>
              </a:rPr>
              <a:t>formed</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Ukraine met all EU requirements for </a:t>
            </a:r>
            <a:r>
              <a:rPr lang="en-US" sz="1000" b="1" dirty="0" smtClean="0">
                <a:solidFill>
                  <a:srgbClr val="122A46"/>
                </a:solidFill>
                <a:latin typeface="Open Sans" pitchFamily="34" charset="0"/>
                <a:ea typeface="Open Sans" pitchFamily="34" charset="0"/>
                <a:cs typeface="Open Sans" pitchFamily="34" charset="0"/>
              </a:rPr>
              <a:t>visa-liberalization</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Launched biometric passports for international travel of Ukrainian </a:t>
            </a:r>
            <a:r>
              <a:rPr lang="en-US" sz="1000" b="1" dirty="0" smtClean="0">
                <a:solidFill>
                  <a:srgbClr val="122A46"/>
                </a:solidFill>
                <a:latin typeface="Open Sans" pitchFamily="34" charset="0"/>
                <a:ea typeface="Open Sans" pitchFamily="34" charset="0"/>
                <a:cs typeface="Open Sans" pitchFamily="34" charset="0"/>
              </a:rPr>
              <a:t>citizens</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Opening European markets for Ukrainian companies, overcoming consequences of Russian embargo</a:t>
            </a:r>
            <a:endParaRPr lang="uk-UA" sz="1000" dirty="0">
              <a:latin typeface="Open Sans" pitchFamily="34" charset="0"/>
              <a:ea typeface="Open Sans" pitchFamily="34" charset="0"/>
              <a:cs typeface="Open Sans" pitchFamily="34" charset="0"/>
            </a:endParaRPr>
          </a:p>
        </p:txBody>
      </p:sp>
      <p:sp>
        <p:nvSpPr>
          <p:cNvPr id="10" name="TextBox 9"/>
          <p:cNvSpPr txBox="1"/>
          <p:nvPr/>
        </p:nvSpPr>
        <p:spPr>
          <a:xfrm>
            <a:off x="4571430" y="1059582"/>
            <a:ext cx="4321050" cy="3370153"/>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DEREGULATION</a:t>
            </a:r>
          </a:p>
          <a:p>
            <a:r>
              <a:rPr lang="en-US" sz="1300" b="1" u="sng" dirty="0">
                <a:solidFill>
                  <a:srgbClr val="122A46"/>
                </a:solidFill>
                <a:latin typeface="Open Sans" pitchFamily="34" charset="0"/>
                <a:ea typeface="Open Sans" pitchFamily="34" charset="0"/>
                <a:cs typeface="Open Sans" pitchFamily="34" charset="0"/>
              </a:rPr>
              <a:t> </a:t>
            </a:r>
            <a:endParaRPr lang="uk-UA" sz="13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went up from position </a:t>
            </a:r>
            <a:r>
              <a:rPr lang="en-US" sz="1000" b="1" dirty="0">
                <a:solidFill>
                  <a:srgbClr val="122A46"/>
                </a:solidFill>
                <a:latin typeface="Open Sans" pitchFamily="34" charset="0"/>
                <a:ea typeface="Open Sans" pitchFamily="34" charset="0"/>
                <a:cs typeface="Open Sans" pitchFamily="34" charset="0"/>
              </a:rPr>
              <a:t>112th  (2013) </a:t>
            </a:r>
            <a:r>
              <a:rPr lang="en-US" sz="1000" dirty="0">
                <a:latin typeface="Open Sans" pitchFamily="34" charset="0"/>
                <a:ea typeface="Open Sans" pitchFamily="34" charset="0"/>
                <a:cs typeface="Open Sans" pitchFamily="34" charset="0"/>
              </a:rPr>
              <a:t>to </a:t>
            </a:r>
            <a:r>
              <a:rPr lang="en-US" sz="1000" b="1" dirty="0">
                <a:solidFill>
                  <a:srgbClr val="122A46"/>
                </a:solidFill>
                <a:latin typeface="Open Sans" pitchFamily="34" charset="0"/>
                <a:ea typeface="Open Sans" pitchFamily="34" charset="0"/>
                <a:cs typeface="Open Sans" pitchFamily="34" charset="0"/>
              </a:rPr>
              <a:t>83rd  (2015) </a:t>
            </a:r>
            <a:r>
              <a:rPr lang="en-US" sz="1000" dirty="0">
                <a:latin typeface="Open Sans" pitchFamily="34" charset="0"/>
                <a:ea typeface="Open Sans" pitchFamily="34" charset="0"/>
                <a:cs typeface="Open Sans" pitchFamily="34" charset="0"/>
              </a:rPr>
              <a:t>in Doing Business </a:t>
            </a:r>
            <a:r>
              <a:rPr lang="en-US" sz="1000" dirty="0" smtClean="0">
                <a:latin typeface="Open Sans" pitchFamily="34" charset="0"/>
                <a:ea typeface="Open Sans" pitchFamily="34" charset="0"/>
                <a:cs typeface="Open Sans" pitchFamily="34" charset="0"/>
              </a:rPr>
              <a:t>rating</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More than </a:t>
            </a:r>
            <a:r>
              <a:rPr lang="en-US" sz="1000" b="1" dirty="0">
                <a:solidFill>
                  <a:srgbClr val="122A46"/>
                </a:solidFill>
                <a:latin typeface="Open Sans" pitchFamily="34" charset="0"/>
                <a:ea typeface="Open Sans" pitchFamily="34" charset="0"/>
                <a:cs typeface="Open Sans" pitchFamily="34" charset="0"/>
              </a:rPr>
              <a:t>15,000 Soviet standards </a:t>
            </a:r>
            <a:r>
              <a:rPr lang="en-US" sz="1000" b="1" dirty="0" smtClean="0">
                <a:solidFill>
                  <a:srgbClr val="122A46"/>
                </a:solidFill>
                <a:latin typeface="Open Sans" pitchFamily="34" charset="0"/>
                <a:ea typeface="Open Sans" pitchFamily="34" charset="0"/>
                <a:cs typeface="Open Sans" pitchFamily="34" charset="0"/>
              </a:rPr>
              <a:t>abolished</a:t>
            </a:r>
          </a:p>
          <a:p>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About </a:t>
            </a:r>
            <a:r>
              <a:rPr lang="en-US" sz="1000" b="1" dirty="0">
                <a:solidFill>
                  <a:srgbClr val="122A46"/>
                </a:solidFill>
                <a:latin typeface="Open Sans" pitchFamily="34" charset="0"/>
                <a:ea typeface="Open Sans" pitchFamily="34" charset="0"/>
                <a:cs typeface="Open Sans" pitchFamily="34" charset="0"/>
              </a:rPr>
              <a:t>100 administrative barriers </a:t>
            </a:r>
            <a:r>
              <a:rPr lang="en-US" sz="1000" dirty="0">
                <a:latin typeface="Open Sans" pitchFamily="34" charset="0"/>
                <a:ea typeface="Open Sans" pitchFamily="34" charset="0"/>
                <a:cs typeface="Open Sans" pitchFamily="34" charset="0"/>
              </a:rPr>
              <a:t>for business canceled </a:t>
            </a:r>
            <a:endParaRPr lang="en-US" sz="1000" dirty="0" smtClean="0">
              <a:latin typeface="Open Sans" pitchFamily="34" charset="0"/>
              <a:ea typeface="Open Sans" pitchFamily="34" charset="0"/>
              <a:cs typeface="Open Sans" pitchFamily="34" charset="0"/>
            </a:endParaRP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Quantity of permits cut </a:t>
            </a:r>
            <a:r>
              <a:rPr lang="en-US" sz="1000" b="1" dirty="0">
                <a:solidFill>
                  <a:srgbClr val="122A46"/>
                </a:solidFill>
                <a:latin typeface="Open Sans" pitchFamily="34" charset="0"/>
                <a:ea typeface="Open Sans" pitchFamily="34" charset="0"/>
                <a:cs typeface="Open Sans" pitchFamily="34" charset="0"/>
              </a:rPr>
              <a:t>from 143 to </a:t>
            </a:r>
            <a:r>
              <a:rPr lang="en-US" sz="1000" b="1" dirty="0" smtClean="0">
                <a:solidFill>
                  <a:srgbClr val="122A46"/>
                </a:solidFill>
                <a:latin typeface="Open Sans" pitchFamily="34" charset="0"/>
                <a:ea typeface="Open Sans" pitchFamily="34" charset="0"/>
                <a:cs typeface="Open Sans" pitchFamily="34" charset="0"/>
              </a:rPr>
              <a:t>84</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List of activities that are subject to licensing decreased </a:t>
            </a:r>
            <a:r>
              <a:rPr lang="en-US" sz="1000" b="1" dirty="0">
                <a:solidFill>
                  <a:srgbClr val="122A46"/>
                </a:solidFill>
                <a:latin typeface="Open Sans" pitchFamily="34" charset="0"/>
                <a:ea typeface="Open Sans" pitchFamily="34" charset="0"/>
                <a:cs typeface="Open Sans" pitchFamily="34" charset="0"/>
              </a:rPr>
              <a:t>from 56 to </a:t>
            </a:r>
            <a:r>
              <a:rPr lang="en-US" sz="1000" b="1" dirty="0" smtClean="0">
                <a:solidFill>
                  <a:srgbClr val="122A46"/>
                </a:solidFill>
                <a:latin typeface="Open Sans" pitchFamily="34" charset="0"/>
                <a:ea typeface="Open Sans" pitchFamily="34" charset="0"/>
                <a:cs typeface="Open Sans" pitchFamily="34" charset="0"/>
              </a:rPr>
              <a:t>30</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Electronic licensing </a:t>
            </a:r>
            <a:r>
              <a:rPr lang="en-US" sz="1000" dirty="0" smtClean="0">
                <a:latin typeface="Open Sans" pitchFamily="34" charset="0"/>
                <a:ea typeface="Open Sans" pitchFamily="34" charset="0"/>
                <a:cs typeface="Open Sans" pitchFamily="34" charset="0"/>
              </a:rPr>
              <a:t>introduced</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Deregulation in agricultural sector: </a:t>
            </a:r>
            <a:r>
              <a:rPr lang="en-US" sz="1000" b="1" dirty="0">
                <a:solidFill>
                  <a:srgbClr val="122A46"/>
                </a:solidFill>
                <a:latin typeface="Open Sans" pitchFamily="34" charset="0"/>
                <a:ea typeface="Open Sans" pitchFamily="34" charset="0"/>
                <a:cs typeface="Open Sans" pitchFamily="34" charset="0"/>
              </a:rPr>
              <a:t>28 permits cancelled, 28 </a:t>
            </a:r>
            <a:r>
              <a:rPr lang="en-US" sz="1000" b="1" dirty="0" smtClean="0">
                <a:solidFill>
                  <a:srgbClr val="122A46"/>
                </a:solidFill>
                <a:latin typeface="Open Sans" pitchFamily="34" charset="0"/>
                <a:ea typeface="Open Sans" pitchFamily="34" charset="0"/>
                <a:cs typeface="Open Sans" pitchFamily="34" charset="0"/>
              </a:rPr>
              <a:t>simplified</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The number of scheduled and unscheduled State Fiscal Service inspections </a:t>
            </a:r>
            <a:r>
              <a:rPr lang="en-US" sz="1000" b="1" dirty="0">
                <a:solidFill>
                  <a:srgbClr val="122A46"/>
                </a:solidFill>
                <a:latin typeface="Open Sans" pitchFamily="34" charset="0"/>
                <a:ea typeface="Open Sans" pitchFamily="34" charset="0"/>
                <a:cs typeface="Open Sans" pitchFamily="34" charset="0"/>
              </a:rPr>
              <a:t>decreased almost by half </a:t>
            </a:r>
            <a:r>
              <a:rPr lang="en-US" sz="1000" dirty="0">
                <a:latin typeface="Open Sans" pitchFamily="34" charset="0"/>
                <a:ea typeface="Open Sans" pitchFamily="34" charset="0"/>
                <a:cs typeface="Open Sans" pitchFamily="34" charset="0"/>
              </a:rPr>
              <a:t>in 2015 compared to 2013</a:t>
            </a: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1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15</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7"/>
          </a:xfrm>
          <a:prstGeom prst="rect">
            <a:avLst/>
          </a:prstGeom>
        </p:spPr>
      </p:pic>
      <p:sp>
        <p:nvSpPr>
          <p:cNvPr id="9" name="TextBox 8"/>
          <p:cNvSpPr txBox="1"/>
          <p:nvPr/>
        </p:nvSpPr>
        <p:spPr>
          <a:xfrm>
            <a:off x="693002" y="684748"/>
            <a:ext cx="3446950" cy="4154984"/>
          </a:xfrm>
          <a:prstGeom prst="rect">
            <a:avLst/>
          </a:prstGeom>
          <a:noFill/>
        </p:spPr>
        <p:txBody>
          <a:bodyPr wrap="square" rtlCol="0">
            <a:spAutoFit/>
          </a:bodyPr>
          <a:lstStyle/>
          <a:p>
            <a:r>
              <a:rPr lang="uk-UA" sz="1000" b="1" u="sng" dirty="0">
                <a:solidFill>
                  <a:schemeClr val="bg1"/>
                </a:solidFill>
                <a:latin typeface="Open Sans" pitchFamily="34" charset="0"/>
                <a:ea typeface="Open Sans" pitchFamily="34" charset="0"/>
                <a:cs typeface="Open Sans" pitchFamily="34" charset="0"/>
              </a:rPr>
              <a:t>А</a:t>
            </a:r>
            <a:r>
              <a:rPr lang="en-US" sz="1000" b="1" u="sng" dirty="0" smtClean="0">
                <a:solidFill>
                  <a:schemeClr val="bg1"/>
                </a:solidFill>
                <a:latin typeface="Open Sans" pitchFamily="34" charset="0"/>
                <a:ea typeface="Open Sans" pitchFamily="34" charset="0"/>
                <a:cs typeface="Open Sans" pitchFamily="34" charset="0"/>
              </a:rPr>
              <a:t>NTI-CORRUPTION</a:t>
            </a:r>
          </a:p>
          <a:p>
            <a:endParaRPr lang="uk-UA" sz="1000" b="1" u="sng" dirty="0">
              <a:solidFill>
                <a:srgbClr val="122A46"/>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a:latin typeface="Open Sans" pitchFamily="34" charset="0"/>
                <a:ea typeface="Open Sans" pitchFamily="34" charset="0"/>
                <a:cs typeface="Open Sans" pitchFamily="34" charset="0"/>
              </a:rPr>
              <a:t>The Law "On Government Cleansing“ (Lustration) adopted and </a:t>
            </a:r>
            <a:r>
              <a:rPr lang="en-US" sz="900" dirty="0" smtClean="0">
                <a:latin typeface="Open Sans" pitchFamily="34" charset="0"/>
                <a:ea typeface="Open Sans" pitchFamily="34" charset="0"/>
                <a:cs typeface="Open Sans" pitchFamily="34" charset="0"/>
              </a:rPr>
              <a:t>signed</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In </a:t>
            </a:r>
            <a:r>
              <a:rPr lang="en-US" sz="900" dirty="0">
                <a:latin typeface="Open Sans" pitchFamily="34" charset="0"/>
                <a:ea typeface="Open Sans" pitchFamily="34" charset="0"/>
                <a:cs typeface="Open Sans" pitchFamily="34" charset="0"/>
              </a:rPr>
              <a:t>October 2014 key anti-corruption laws on new anti-corruption institutions were </a:t>
            </a:r>
            <a:r>
              <a:rPr lang="en-US" sz="900" dirty="0" smtClean="0">
                <a:latin typeface="Open Sans" pitchFamily="34" charset="0"/>
                <a:ea typeface="Open Sans" pitchFamily="34" charset="0"/>
                <a:cs typeface="Open Sans" pitchFamily="34" charset="0"/>
              </a:rPr>
              <a:t>adopted</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b="1" dirty="0" smtClean="0">
                <a:solidFill>
                  <a:srgbClr val="122A46"/>
                </a:solidFill>
                <a:latin typeface="Open Sans" pitchFamily="34" charset="0"/>
                <a:ea typeface="Open Sans" pitchFamily="34" charset="0"/>
                <a:cs typeface="Open Sans" pitchFamily="34" charset="0"/>
              </a:rPr>
              <a:t>National </a:t>
            </a:r>
            <a:r>
              <a:rPr lang="en-US" sz="900" b="1" dirty="0">
                <a:solidFill>
                  <a:srgbClr val="122A46"/>
                </a:solidFill>
                <a:latin typeface="Open Sans" pitchFamily="34" charset="0"/>
                <a:ea typeface="Open Sans" pitchFamily="34" charset="0"/>
                <a:cs typeface="Open Sans" pitchFamily="34" charset="0"/>
              </a:rPr>
              <a:t>Anti-Corruption Bureau (NABU) </a:t>
            </a:r>
            <a:r>
              <a:rPr lang="en-US" sz="900" dirty="0">
                <a:latin typeface="Open Sans" pitchFamily="34" charset="0"/>
                <a:ea typeface="Open Sans" pitchFamily="34" charset="0"/>
                <a:cs typeface="Open Sans" pitchFamily="34" charset="0"/>
              </a:rPr>
              <a:t>was formed and started investigation</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b="1" dirty="0">
                <a:solidFill>
                  <a:srgbClr val="122A46"/>
                </a:solidFill>
                <a:latin typeface="Open Sans" pitchFamily="34" charset="0"/>
                <a:ea typeface="Open Sans" pitchFamily="34" charset="0"/>
                <a:cs typeface="Open Sans" pitchFamily="34" charset="0"/>
              </a:rPr>
              <a:t>Specialized anti-corruption prosecutor's office </a:t>
            </a:r>
            <a:r>
              <a:rPr lang="en-US" sz="900" dirty="0">
                <a:latin typeface="Open Sans" pitchFamily="34" charset="0"/>
                <a:ea typeface="Open Sans" pitchFamily="34" charset="0"/>
                <a:cs typeface="Open Sans" pitchFamily="34" charset="0"/>
              </a:rPr>
              <a:t>and </a:t>
            </a:r>
            <a:r>
              <a:rPr lang="en-US" sz="900" b="1" dirty="0">
                <a:solidFill>
                  <a:srgbClr val="122A46"/>
                </a:solidFill>
                <a:latin typeface="Open Sans" pitchFamily="34" charset="0"/>
                <a:ea typeface="Open Sans" pitchFamily="34" charset="0"/>
                <a:cs typeface="Open Sans" pitchFamily="34" charset="0"/>
              </a:rPr>
              <a:t>the</a:t>
            </a:r>
            <a:r>
              <a:rPr lang="en-US" sz="900" dirty="0">
                <a:latin typeface="Open Sans" pitchFamily="34" charset="0"/>
                <a:ea typeface="Open Sans" pitchFamily="34" charset="0"/>
                <a:cs typeface="Open Sans" pitchFamily="34" charset="0"/>
              </a:rPr>
              <a:t> </a:t>
            </a:r>
            <a:r>
              <a:rPr lang="en-US" sz="900" b="1" dirty="0">
                <a:solidFill>
                  <a:srgbClr val="122A46"/>
                </a:solidFill>
                <a:latin typeface="Open Sans" pitchFamily="34" charset="0"/>
                <a:ea typeface="Open Sans" pitchFamily="34" charset="0"/>
                <a:cs typeface="Open Sans" pitchFamily="34" charset="0"/>
              </a:rPr>
              <a:t>National Anti-Corruption Policy Council </a:t>
            </a:r>
            <a:r>
              <a:rPr lang="en-US" sz="900" dirty="0">
                <a:latin typeface="Open Sans" pitchFamily="34" charset="0"/>
                <a:ea typeface="Open Sans" pitchFamily="34" charset="0"/>
                <a:cs typeface="Open Sans" pitchFamily="34" charset="0"/>
              </a:rPr>
              <a:t>were established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Based </a:t>
            </a:r>
            <a:r>
              <a:rPr lang="en-US" sz="900" dirty="0">
                <a:latin typeface="Open Sans" pitchFamily="34" charset="0"/>
                <a:ea typeface="Open Sans" pitchFamily="34" charset="0"/>
                <a:cs typeface="Open Sans" pitchFamily="34" charset="0"/>
              </a:rPr>
              <a:t>on the results of the open competition four members of the National Agency for Prevention of Corruption (NAPC) were elected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b="1" dirty="0" smtClean="0">
                <a:solidFill>
                  <a:srgbClr val="122A46"/>
                </a:solidFill>
                <a:latin typeface="Open Sans" pitchFamily="34" charset="0"/>
                <a:ea typeface="Open Sans" pitchFamily="34" charset="0"/>
                <a:cs typeface="Open Sans" pitchFamily="34" charset="0"/>
              </a:rPr>
              <a:t>State </a:t>
            </a:r>
            <a:r>
              <a:rPr lang="en-US" sz="900" b="1" dirty="0">
                <a:solidFill>
                  <a:srgbClr val="122A46"/>
                </a:solidFill>
                <a:latin typeface="Open Sans" pitchFamily="34" charset="0"/>
                <a:ea typeface="Open Sans" pitchFamily="34" charset="0"/>
                <a:cs typeface="Open Sans" pitchFamily="34" charset="0"/>
              </a:rPr>
              <a:t>Bureau of Investigation and the National Agency for Identification, Tracing and Management of Assets Derived from Corruption and Other Crimes </a:t>
            </a:r>
            <a:r>
              <a:rPr lang="en-US" sz="900" dirty="0">
                <a:latin typeface="Open Sans" pitchFamily="34" charset="0"/>
                <a:ea typeface="Open Sans" pitchFamily="34" charset="0"/>
                <a:cs typeface="Open Sans" pitchFamily="34" charset="0"/>
              </a:rPr>
              <a:t>were legislatively established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Legislative </a:t>
            </a:r>
            <a:r>
              <a:rPr lang="en-US" sz="900" dirty="0">
                <a:latin typeface="Open Sans" pitchFamily="34" charset="0"/>
                <a:ea typeface="Open Sans" pitchFamily="34" charset="0"/>
                <a:cs typeface="Open Sans" pitchFamily="34" charset="0"/>
              </a:rPr>
              <a:t>Acts concerning Fight against Political Corruption and Financing Political Parties were adopted</a:t>
            </a:r>
            <a:r>
              <a:rPr lang="en-US" sz="900" dirty="0" smtClean="0">
                <a:latin typeface="Open Sans" pitchFamily="34" charset="0"/>
                <a:ea typeface="Open Sans" pitchFamily="34" charset="0"/>
                <a:cs typeface="Open Sans" pitchFamily="34" charset="0"/>
              </a:rPr>
              <a:t>.</a:t>
            </a:r>
          </a:p>
          <a:p>
            <a:pPr marL="1350"/>
            <a:endParaRPr lang="en-US" sz="9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Property </a:t>
            </a:r>
            <a:r>
              <a:rPr lang="en-US" sz="900" dirty="0">
                <a:latin typeface="Open Sans" pitchFamily="34" charset="0"/>
                <a:ea typeface="Open Sans" pitchFamily="34" charset="0"/>
                <a:cs typeface="Open Sans" pitchFamily="34" charset="0"/>
              </a:rPr>
              <a:t>registers became publicly accessible.</a:t>
            </a:r>
            <a:endParaRPr lang="uk-UA" sz="900" dirty="0">
              <a:latin typeface="Open Sans" pitchFamily="34" charset="0"/>
              <a:ea typeface="Open Sans" pitchFamily="34" charset="0"/>
              <a:cs typeface="Open Sans" pitchFamily="34" charset="0"/>
            </a:endParaRPr>
          </a:p>
        </p:txBody>
      </p:sp>
      <p:sp>
        <p:nvSpPr>
          <p:cNvPr id="10" name="TextBox 9"/>
          <p:cNvSpPr txBox="1"/>
          <p:nvPr/>
        </p:nvSpPr>
        <p:spPr>
          <a:xfrm>
            <a:off x="4607947" y="601104"/>
            <a:ext cx="4428549" cy="2215991"/>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LAW</a:t>
            </a:r>
          </a:p>
          <a:p>
            <a:r>
              <a:rPr lang="en-US" sz="1000" b="1" u="sng" dirty="0" smtClean="0">
                <a:solidFill>
                  <a:schemeClr val="bg1"/>
                </a:solidFill>
                <a:latin typeface="Open Sans" pitchFamily="34" charset="0"/>
                <a:ea typeface="Open Sans" pitchFamily="34" charset="0"/>
                <a:cs typeface="Open Sans" pitchFamily="34" charset="0"/>
              </a:rPr>
              <a:t>ENFORCEMENT</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a:latin typeface="Open Sans" pitchFamily="34" charset="0"/>
                <a:ea typeface="Open Sans" pitchFamily="34" charset="0"/>
                <a:cs typeface="Open Sans" pitchFamily="34" charset="0"/>
              </a:rPr>
              <a:t>Police patrol has been launched </a:t>
            </a:r>
            <a:r>
              <a:rPr lang="en-US" sz="900" b="1" dirty="0">
                <a:solidFill>
                  <a:srgbClr val="122A46"/>
                </a:solidFill>
                <a:latin typeface="Open Sans" pitchFamily="34" charset="0"/>
                <a:ea typeface="Open Sans" pitchFamily="34" charset="0"/>
                <a:cs typeface="Open Sans" pitchFamily="34" charset="0"/>
              </a:rPr>
              <a:t>in 32 cities</a:t>
            </a:r>
            <a:r>
              <a:rPr lang="en-US" sz="900" dirty="0">
                <a:latin typeface="Open Sans" pitchFamily="34" charset="0"/>
                <a:ea typeface="Open Sans" pitchFamily="34" charset="0"/>
                <a:cs typeface="Open Sans" pitchFamily="34" charset="0"/>
              </a:rPr>
              <a:t>, and staffed by </a:t>
            </a:r>
            <a:r>
              <a:rPr lang="en-US" sz="900" b="1" dirty="0">
                <a:solidFill>
                  <a:srgbClr val="122A46"/>
                </a:solidFill>
                <a:latin typeface="Open Sans" pitchFamily="34" charset="0"/>
                <a:ea typeface="Open Sans" pitchFamily="34" charset="0"/>
                <a:cs typeface="Open Sans" pitchFamily="34" charset="0"/>
              </a:rPr>
              <a:t>over 12,000 </a:t>
            </a:r>
            <a:r>
              <a:rPr lang="en-US" sz="900" b="1" dirty="0" smtClean="0">
                <a:solidFill>
                  <a:srgbClr val="122A46"/>
                </a:solidFill>
                <a:latin typeface="Open Sans" pitchFamily="34" charset="0"/>
                <a:ea typeface="Open Sans" pitchFamily="34" charset="0"/>
                <a:cs typeface="Open Sans" pitchFamily="34" charset="0"/>
              </a:rPr>
              <a:t>persons</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The </a:t>
            </a:r>
            <a:r>
              <a:rPr lang="en-US" sz="900" dirty="0">
                <a:latin typeface="Open Sans" pitchFamily="34" charset="0"/>
                <a:ea typeface="Open Sans" pitchFamily="34" charset="0"/>
                <a:cs typeface="Open Sans" pitchFamily="34" charset="0"/>
              </a:rPr>
              <a:t>Law "On the National Police" adopted</a:t>
            </a:r>
            <a:r>
              <a:rPr lang="en-US" sz="900" dirty="0" smtClean="0">
                <a:latin typeface="Open Sans" pitchFamily="34" charset="0"/>
                <a:ea typeface="Open Sans" pitchFamily="34" charset="0"/>
                <a:cs typeface="Open Sans" pitchFamily="34" charset="0"/>
              </a:rPr>
              <a:t>.</a:t>
            </a:r>
          </a:p>
          <a:p>
            <a:r>
              <a:rPr lang="en-US" sz="900" dirty="0" smtClean="0">
                <a:latin typeface="Open Sans" pitchFamily="34" charset="0"/>
                <a:ea typeface="Open Sans" pitchFamily="34" charset="0"/>
                <a:cs typeface="Open Sans" pitchFamily="34" charset="0"/>
              </a:rPr>
              <a:t> </a:t>
            </a:r>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b="1" dirty="0" smtClean="0">
                <a:solidFill>
                  <a:srgbClr val="122A46"/>
                </a:solidFill>
                <a:latin typeface="Open Sans" pitchFamily="34" charset="0"/>
                <a:ea typeface="Open Sans" pitchFamily="34" charset="0"/>
                <a:cs typeface="Open Sans" pitchFamily="34" charset="0"/>
              </a:rPr>
              <a:t>Prosecutor’s </a:t>
            </a:r>
            <a:r>
              <a:rPr lang="en-US" sz="900" b="1" dirty="0">
                <a:solidFill>
                  <a:srgbClr val="122A46"/>
                </a:solidFill>
                <a:latin typeface="Open Sans" pitchFamily="34" charset="0"/>
                <a:ea typeface="Open Sans" pitchFamily="34" charset="0"/>
                <a:cs typeface="Open Sans" pitchFamily="34" charset="0"/>
              </a:rPr>
              <a:t>office was deprived of powers of general supervision, </a:t>
            </a:r>
            <a:r>
              <a:rPr lang="en-US" sz="900" dirty="0">
                <a:latin typeface="Open Sans" pitchFamily="34" charset="0"/>
                <a:ea typeface="Open Sans" pitchFamily="34" charset="0"/>
                <a:cs typeface="Open Sans" pitchFamily="34" charset="0"/>
              </a:rPr>
              <a:t>and the new Law “On the Prosecutor’s Office”  adopted</a:t>
            </a:r>
            <a:r>
              <a:rPr lang="en-US" sz="900" dirty="0" smtClean="0">
                <a:latin typeface="Open Sans" pitchFamily="34" charset="0"/>
                <a:ea typeface="Open Sans" pitchFamily="34" charset="0"/>
                <a:cs typeface="Open Sans" pitchFamily="34" charset="0"/>
              </a:rPr>
              <a:t>.</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The </a:t>
            </a:r>
            <a:r>
              <a:rPr lang="en-US" sz="900" dirty="0">
                <a:latin typeface="Open Sans" pitchFamily="34" charset="0"/>
                <a:ea typeface="Open Sans" pitchFamily="34" charset="0"/>
                <a:cs typeface="Open Sans" pitchFamily="34" charset="0"/>
              </a:rPr>
              <a:t>number of local prosecutor’s </a:t>
            </a:r>
            <a:r>
              <a:rPr lang="en-US" sz="900" b="1" dirty="0">
                <a:solidFill>
                  <a:srgbClr val="122A46"/>
                </a:solidFill>
                <a:latin typeface="Open Sans" pitchFamily="34" charset="0"/>
                <a:ea typeface="Open Sans" pitchFamily="34" charset="0"/>
                <a:cs typeface="Open Sans" pitchFamily="34" charset="0"/>
              </a:rPr>
              <a:t>offices reduced by 23%, and administrative staff - by 75</a:t>
            </a:r>
            <a:r>
              <a:rPr lang="en-US" sz="900" b="1" dirty="0" smtClean="0">
                <a:solidFill>
                  <a:srgbClr val="122A46"/>
                </a:solidFill>
                <a:latin typeface="Open Sans" pitchFamily="34" charset="0"/>
                <a:ea typeface="Open Sans" pitchFamily="34" charset="0"/>
                <a:cs typeface="Open Sans" pitchFamily="34" charset="0"/>
              </a:rPr>
              <a:t>%.</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smtClean="0">
                <a:latin typeface="Open Sans" pitchFamily="34" charset="0"/>
                <a:ea typeface="Open Sans" pitchFamily="34" charset="0"/>
                <a:cs typeface="Open Sans" pitchFamily="34" charset="0"/>
              </a:rPr>
              <a:t>The </a:t>
            </a:r>
            <a:r>
              <a:rPr lang="en-US" sz="900" dirty="0">
                <a:latin typeface="Open Sans" pitchFamily="34" charset="0"/>
                <a:ea typeface="Open Sans" pitchFamily="34" charset="0"/>
                <a:cs typeface="Open Sans" pitchFamily="34" charset="0"/>
              </a:rPr>
              <a:t>process of establishing the State Bureau of Investigation started.</a:t>
            </a:r>
            <a:endParaRPr lang="uk-UA" sz="900" dirty="0">
              <a:latin typeface="Open Sans" pitchFamily="34" charset="0"/>
              <a:ea typeface="Open Sans" pitchFamily="34" charset="0"/>
              <a:cs typeface="Open Sans" pitchFamily="34" charset="0"/>
            </a:endParaRPr>
          </a:p>
        </p:txBody>
      </p:sp>
      <p:sp>
        <p:nvSpPr>
          <p:cNvPr id="11" name="TextBox 10"/>
          <p:cNvSpPr txBox="1"/>
          <p:nvPr/>
        </p:nvSpPr>
        <p:spPr>
          <a:xfrm>
            <a:off x="4607947" y="3382226"/>
            <a:ext cx="4536047" cy="1938992"/>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JUDICIAL</a:t>
            </a:r>
          </a:p>
          <a:p>
            <a:r>
              <a:rPr lang="en-US" sz="1000" b="1" u="sng" dirty="0" smtClean="0">
                <a:solidFill>
                  <a:schemeClr val="bg1"/>
                </a:solidFill>
                <a:latin typeface="Open Sans" pitchFamily="34" charset="0"/>
                <a:ea typeface="Open Sans" pitchFamily="34" charset="0"/>
                <a:cs typeface="Open Sans" pitchFamily="34" charset="0"/>
              </a:rPr>
              <a:t>REFORM</a:t>
            </a:r>
          </a:p>
          <a:p>
            <a:r>
              <a:rPr lang="en-US" sz="800" b="1" u="sng" dirty="0">
                <a:solidFill>
                  <a:schemeClr val="bg1"/>
                </a:solidFill>
                <a:latin typeface="Open Sans" pitchFamily="34" charset="0"/>
                <a:ea typeface="Open Sans" pitchFamily="34" charset="0"/>
                <a:cs typeface="Open Sans" pitchFamily="34" charset="0"/>
              </a:rPr>
              <a:t> </a:t>
            </a:r>
            <a:endParaRPr lang="ru-RU" sz="8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b="1" dirty="0">
                <a:solidFill>
                  <a:srgbClr val="122A46"/>
                </a:solidFill>
                <a:latin typeface="Open Sans" pitchFamily="34" charset="0"/>
                <a:ea typeface="Open Sans" pitchFamily="34" charset="0"/>
                <a:cs typeface="Open Sans" pitchFamily="34" charset="0"/>
              </a:rPr>
              <a:t>Amendments to the Constitution regarding the administration of justice </a:t>
            </a:r>
            <a:r>
              <a:rPr lang="en-US" sz="900" dirty="0">
                <a:latin typeface="Open Sans" pitchFamily="34" charset="0"/>
                <a:ea typeface="Open Sans" pitchFamily="34" charset="0"/>
                <a:cs typeface="Open Sans" pitchFamily="34" charset="0"/>
              </a:rPr>
              <a:t>and the implementing the Law on Judiciary and Status of Judges were </a:t>
            </a:r>
            <a:r>
              <a:rPr lang="en-US" sz="900" dirty="0" smtClean="0">
                <a:latin typeface="Open Sans" pitchFamily="34" charset="0"/>
                <a:ea typeface="Open Sans" pitchFamily="34" charset="0"/>
                <a:cs typeface="Open Sans" pitchFamily="34" charset="0"/>
              </a:rPr>
              <a:t>adopted</a:t>
            </a:r>
          </a:p>
          <a:p>
            <a:r>
              <a:rPr lang="en-US" sz="900" dirty="0" smtClean="0">
                <a:latin typeface="Open Sans" pitchFamily="34" charset="0"/>
                <a:ea typeface="Open Sans" pitchFamily="34" charset="0"/>
                <a:cs typeface="Open Sans" pitchFamily="34" charset="0"/>
              </a:rPr>
              <a:t> </a:t>
            </a:r>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dirty="0">
                <a:latin typeface="Open Sans" pitchFamily="34" charset="0"/>
                <a:ea typeface="Open Sans" pitchFamily="34" charset="0"/>
                <a:cs typeface="Open Sans" pitchFamily="34" charset="0"/>
              </a:rPr>
              <a:t>Law "On Ensuring the Right to a Fair Trial" adopted</a:t>
            </a:r>
            <a:r>
              <a:rPr lang="en-US" sz="900" dirty="0" smtClean="0">
                <a:latin typeface="Open Sans" pitchFamily="34" charset="0"/>
                <a:ea typeface="Open Sans" pitchFamily="34" charset="0"/>
                <a:cs typeface="Open Sans" pitchFamily="34" charset="0"/>
              </a:rPr>
              <a:t>.</a:t>
            </a:r>
          </a:p>
          <a:p>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900" b="1" dirty="0">
                <a:solidFill>
                  <a:srgbClr val="122A46"/>
                </a:solidFill>
                <a:latin typeface="Open Sans" pitchFamily="34" charset="0"/>
                <a:ea typeface="Open Sans" pitchFamily="34" charset="0"/>
                <a:cs typeface="Open Sans" pitchFamily="34" charset="0"/>
              </a:rPr>
              <a:t>New rules introduced: </a:t>
            </a:r>
            <a:r>
              <a:rPr lang="en-US" sz="900" dirty="0">
                <a:latin typeface="Open Sans" pitchFamily="34" charset="0"/>
                <a:ea typeface="Open Sans" pitchFamily="34" charset="0"/>
                <a:cs typeface="Open Sans" pitchFamily="34" charset="0"/>
              </a:rPr>
              <a:t>evaluation of the performance of judges, maintenance of judicial dossiers, qualification of examinations; new professional and ethical requirements</a:t>
            </a:r>
          </a:p>
          <a:p>
            <a:pPr marL="171450" indent="-171450">
              <a:buFont typeface="Arial" panose="020B0604020202020204" pitchFamily="34" charset="0"/>
              <a:buChar char="•"/>
            </a:pPr>
            <a:endParaRPr lang="en-US" sz="9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endParaRPr lang="en-US" sz="900" dirty="0" err="1">
              <a:latin typeface="Open Sans" pitchFamily="34" charset="0"/>
              <a:ea typeface="Open Sans" pitchFamily="34" charset="0"/>
              <a:cs typeface="Open Sans" pitchFamily="34" charset="0"/>
            </a:endParaRPr>
          </a:p>
        </p:txBody>
      </p:sp>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764486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16</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9608"/>
            <a:ext cx="9143987" cy="5124277"/>
          </a:xfrm>
          <a:prstGeom prst="rect">
            <a:avLst/>
          </a:prstGeom>
        </p:spPr>
      </p:pic>
      <p:sp>
        <p:nvSpPr>
          <p:cNvPr id="9" name="TextBox 8"/>
          <p:cNvSpPr txBox="1"/>
          <p:nvPr/>
        </p:nvSpPr>
        <p:spPr>
          <a:xfrm>
            <a:off x="581560" y="744835"/>
            <a:ext cx="3630400" cy="3939540"/>
          </a:xfrm>
          <a:prstGeom prst="rect">
            <a:avLst/>
          </a:prstGeom>
          <a:noFill/>
        </p:spPr>
        <p:txBody>
          <a:bodyPr wrap="square" rtlCol="0">
            <a:spAutoFit/>
          </a:bodyPr>
          <a:lstStyle/>
          <a:p>
            <a:r>
              <a:rPr lang="uk-UA" sz="1000" b="1" u="sng" dirty="0">
                <a:solidFill>
                  <a:schemeClr val="bg1"/>
                </a:solidFill>
                <a:latin typeface="Open Sans" pitchFamily="34" charset="0"/>
                <a:ea typeface="Open Sans" pitchFamily="34" charset="0"/>
                <a:cs typeface="Open Sans" pitchFamily="34" charset="0"/>
              </a:rPr>
              <a:t>Е</a:t>
            </a:r>
            <a:r>
              <a:rPr lang="en-US" sz="1000" b="1" u="sng" dirty="0">
                <a:solidFill>
                  <a:schemeClr val="bg1"/>
                </a:solidFill>
                <a:latin typeface="Open Sans" pitchFamily="34" charset="0"/>
                <a:ea typeface="Open Sans" pitchFamily="34" charset="0"/>
                <a:cs typeface="Open Sans" pitchFamily="34" charset="0"/>
              </a:rPr>
              <a:t>NERGY SECTOR</a:t>
            </a:r>
            <a:endParaRPr lang="uk-UA" sz="1000" b="1" u="sng" dirty="0">
              <a:solidFill>
                <a:srgbClr val="122A46"/>
              </a:solidFill>
              <a:latin typeface="Open Sans" pitchFamily="34" charset="0"/>
              <a:ea typeface="Open Sans" pitchFamily="34" charset="0"/>
              <a:cs typeface="Open Sans" pitchFamily="34" charset="0"/>
            </a:endParaRPr>
          </a:p>
          <a:p>
            <a:endParaRPr lang="en-US"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Foundational law "On the Natural Gas Market" was adopted. </a:t>
            </a:r>
            <a:r>
              <a:rPr lang="en-US" sz="1000" dirty="0">
                <a:latin typeface="Open Sans" pitchFamily="34" charset="0"/>
                <a:ea typeface="Open Sans" pitchFamily="34" charset="0"/>
                <a:cs typeface="Open Sans" pitchFamily="34" charset="0"/>
              </a:rPr>
              <a:t>The legal basis for the new European, open and competitive gas market established</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Significant diversification of gas supply sources. </a:t>
            </a:r>
            <a:r>
              <a:rPr lang="en-US" sz="1000" dirty="0">
                <a:latin typeface="Open Sans" pitchFamily="34" charset="0"/>
                <a:ea typeface="Open Sans" pitchFamily="34" charset="0"/>
                <a:cs typeface="Open Sans" pitchFamily="34" charset="0"/>
              </a:rPr>
              <a:t>The volume of gas imports from EU increased from 8% in 2013  to 63% in 2015, Russian share reduced from 92% in 2013 to 37% in 2015</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Agreement with alternative suppliers of fuel for nuclear power plants signed</a:t>
            </a:r>
            <a:r>
              <a:rPr lang="en-US" sz="1000" b="1" dirty="0" smtClean="0">
                <a:solidFill>
                  <a:srgbClr val="122A46"/>
                </a:solidFill>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Deficit of “</a:t>
            </a:r>
            <a:r>
              <a:rPr lang="en-US" sz="1000" dirty="0" err="1">
                <a:latin typeface="Open Sans" pitchFamily="34" charset="0"/>
                <a:ea typeface="Open Sans" pitchFamily="34" charset="0"/>
                <a:cs typeface="Open Sans" pitchFamily="34" charset="0"/>
              </a:rPr>
              <a:t>Naftogaz</a:t>
            </a:r>
            <a:r>
              <a:rPr lang="en-US" sz="1000" dirty="0">
                <a:latin typeface="Open Sans" pitchFamily="34" charset="0"/>
                <a:ea typeface="Open Sans" pitchFamily="34" charset="0"/>
                <a:cs typeface="Open Sans" pitchFamily="34" charset="0"/>
              </a:rPr>
              <a:t> of Ukraine” decreased from $ 8 </a:t>
            </a:r>
            <a:r>
              <a:rPr lang="en-US" sz="1000" dirty="0" err="1">
                <a:latin typeface="Open Sans" pitchFamily="34" charset="0"/>
                <a:ea typeface="Open Sans" pitchFamily="34" charset="0"/>
                <a:cs typeface="Open Sans" pitchFamily="34" charset="0"/>
              </a:rPr>
              <a:t>bn</a:t>
            </a:r>
            <a:r>
              <a:rPr lang="en-US" sz="1000" dirty="0">
                <a:latin typeface="Open Sans" pitchFamily="34" charset="0"/>
                <a:ea typeface="Open Sans" pitchFamily="34" charset="0"/>
                <a:cs typeface="Open Sans" pitchFamily="34" charset="0"/>
              </a:rPr>
              <a:t> to $ 1.5 </a:t>
            </a:r>
            <a:r>
              <a:rPr lang="en-US" sz="1000" dirty="0" err="1">
                <a:latin typeface="Open Sans" pitchFamily="34" charset="0"/>
                <a:ea typeface="Open Sans" pitchFamily="34" charset="0"/>
                <a:cs typeface="Open Sans" pitchFamily="34" charset="0"/>
              </a:rPr>
              <a:t>bn</a:t>
            </a:r>
            <a:r>
              <a:rPr lang="en-US" sz="1000" dirty="0">
                <a:latin typeface="Open Sans" pitchFamily="34" charset="0"/>
                <a:ea typeface="Open Sans" pitchFamily="34" charset="0"/>
                <a:cs typeface="Open Sans" pitchFamily="34" charset="0"/>
              </a:rPr>
              <a:t> in 2015; </a:t>
            </a:r>
            <a:r>
              <a:rPr lang="en-US" sz="1000" b="1" dirty="0">
                <a:solidFill>
                  <a:srgbClr val="122A46"/>
                </a:solidFill>
                <a:latin typeface="Open Sans" pitchFamily="34" charset="0"/>
                <a:ea typeface="Open Sans" pitchFamily="34" charset="0"/>
                <a:cs typeface="Open Sans" pitchFamily="34" charset="0"/>
              </a:rPr>
              <a:t>zero deficit projected for 2016</a:t>
            </a:r>
            <a:r>
              <a:rPr lang="en-US" sz="1000" b="1" dirty="0" smtClean="0">
                <a:solidFill>
                  <a:srgbClr val="122A46"/>
                </a:solidFill>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Utility rates have been adjusted to the market level</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Western standards of the corporate governance have been implemented in “</a:t>
            </a:r>
            <a:r>
              <a:rPr lang="en-US" sz="1000" dirty="0" err="1">
                <a:latin typeface="Open Sans" pitchFamily="34" charset="0"/>
                <a:ea typeface="Open Sans" pitchFamily="34" charset="0"/>
                <a:cs typeface="Open Sans" pitchFamily="34" charset="0"/>
              </a:rPr>
              <a:t>Naftogaz</a:t>
            </a:r>
            <a:r>
              <a:rPr lang="en-US" sz="1000" dirty="0">
                <a:latin typeface="Open Sans" pitchFamily="34" charset="0"/>
                <a:ea typeface="Open Sans" pitchFamily="34" charset="0"/>
                <a:cs typeface="Open Sans" pitchFamily="34" charset="0"/>
              </a:rPr>
              <a:t> of Ukraine</a:t>
            </a:r>
            <a:r>
              <a:rPr lang="en-US" sz="1000" dirty="0" smtClean="0">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a:t>
            </a:r>
            <a:r>
              <a:rPr lang="en-US" sz="1000" dirty="0" err="1">
                <a:latin typeface="Open Sans" pitchFamily="34" charset="0"/>
                <a:ea typeface="Open Sans" pitchFamily="34" charset="0"/>
                <a:cs typeface="Open Sans" pitchFamily="34" charset="0"/>
              </a:rPr>
              <a:t>Naftogaz</a:t>
            </a:r>
            <a:r>
              <a:rPr lang="en-US" sz="1000" dirty="0">
                <a:latin typeface="Open Sans" pitchFamily="34" charset="0"/>
                <a:ea typeface="Open Sans" pitchFamily="34" charset="0"/>
                <a:cs typeface="Open Sans" pitchFamily="34" charset="0"/>
              </a:rPr>
              <a:t> of Ukraine” supervisory board </a:t>
            </a:r>
            <a:r>
              <a:rPr lang="en-US" sz="1000" b="1" dirty="0">
                <a:solidFill>
                  <a:srgbClr val="122A46"/>
                </a:solidFill>
                <a:latin typeface="Open Sans" pitchFamily="34" charset="0"/>
                <a:ea typeface="Open Sans" pitchFamily="34" charset="0"/>
                <a:cs typeface="Open Sans" pitchFamily="34" charset="0"/>
              </a:rPr>
              <a:t>(5 members) </a:t>
            </a:r>
            <a:r>
              <a:rPr lang="en-US" sz="1000" dirty="0">
                <a:latin typeface="Open Sans" pitchFamily="34" charset="0"/>
                <a:ea typeface="Open Sans" pitchFamily="34" charset="0"/>
                <a:cs typeface="Open Sans" pitchFamily="34" charset="0"/>
              </a:rPr>
              <a:t>appointed </a:t>
            </a:r>
            <a:r>
              <a:rPr lang="en-US" sz="1000" b="1" dirty="0">
                <a:solidFill>
                  <a:srgbClr val="122A46"/>
                </a:solidFill>
                <a:latin typeface="Open Sans" pitchFamily="34" charset="0"/>
                <a:ea typeface="Open Sans" pitchFamily="34" charset="0"/>
                <a:cs typeface="Open Sans" pitchFamily="34" charset="0"/>
              </a:rPr>
              <a:t>(3 - independent members)</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2000" y="744835"/>
            <a:ext cx="4176464" cy="1785104"/>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DECENTRALIZATION</a:t>
            </a:r>
          </a:p>
          <a:p>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Voluntary merger process was initiated in more than 6300 territorial communities; 159 capable communities formed</a:t>
            </a:r>
            <a:r>
              <a:rPr lang="en-US" sz="1000" b="1" dirty="0" smtClean="0">
                <a:solidFill>
                  <a:srgbClr val="122A46"/>
                </a:solidFill>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Communities obtained additional financial resources as a result of financial decentralization. </a:t>
            </a:r>
            <a:endParaRPr lang="en-US" sz="1000" dirty="0" smtClean="0">
              <a:latin typeface="Open Sans" pitchFamily="34" charset="0"/>
              <a:ea typeface="Open Sans" pitchFamily="34" charset="0"/>
              <a:cs typeface="Open Sans" pitchFamily="34" charset="0"/>
            </a:endParaRP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Local government revenues </a:t>
            </a:r>
            <a:r>
              <a:rPr lang="en-US" sz="1000" b="1" dirty="0">
                <a:solidFill>
                  <a:srgbClr val="122A46"/>
                </a:solidFill>
                <a:latin typeface="Open Sans" pitchFamily="34" charset="0"/>
                <a:ea typeface="Open Sans" pitchFamily="34" charset="0"/>
                <a:cs typeface="Open Sans" pitchFamily="34" charset="0"/>
              </a:rPr>
              <a:t>increased by UAH 29.6 bn. (i.e. 42.1% ) in 2015</a:t>
            </a:r>
            <a:r>
              <a:rPr lang="en-US" sz="1000" dirty="0">
                <a:latin typeface="Open Sans" pitchFamily="34" charset="0"/>
                <a:ea typeface="Open Sans" pitchFamily="34" charset="0"/>
                <a:cs typeface="Open Sans" pitchFamily="34" charset="0"/>
              </a:rPr>
              <a:t> vs. 2014.</a:t>
            </a:r>
            <a:endParaRPr lang="ru-RU" sz="1000" dirty="0">
              <a:latin typeface="Open Sans" pitchFamily="34" charset="0"/>
              <a:ea typeface="Open Sans" pitchFamily="34" charset="0"/>
              <a:cs typeface="Open Sans" pitchFamily="34" charset="0"/>
            </a:endParaRPr>
          </a:p>
        </p:txBody>
      </p:sp>
      <p:sp>
        <p:nvSpPr>
          <p:cNvPr id="11" name="TextBox 10"/>
          <p:cNvSpPr txBox="1"/>
          <p:nvPr/>
        </p:nvSpPr>
        <p:spPr>
          <a:xfrm>
            <a:off x="4572000" y="2863845"/>
            <a:ext cx="4176464" cy="1938992"/>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PUBLIC </a:t>
            </a:r>
            <a:r>
              <a:rPr lang="en-US" sz="1000" b="1" u="sng" dirty="0" smtClean="0">
                <a:solidFill>
                  <a:schemeClr val="bg1"/>
                </a:solidFill>
                <a:latin typeface="Open Sans" pitchFamily="34" charset="0"/>
                <a:ea typeface="Open Sans" pitchFamily="34" charset="0"/>
                <a:cs typeface="Open Sans" pitchFamily="34" charset="0"/>
              </a:rPr>
              <a:t>PROCUREMENT</a:t>
            </a:r>
          </a:p>
          <a:p>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Online system </a:t>
            </a:r>
            <a:r>
              <a:rPr lang="en-US" sz="1000" dirty="0" err="1">
                <a:latin typeface="Open Sans" pitchFamily="34" charset="0"/>
                <a:ea typeface="Open Sans" pitchFamily="34" charset="0"/>
                <a:cs typeface="Open Sans" pitchFamily="34" charset="0"/>
              </a:rPr>
              <a:t>ProZorro</a:t>
            </a:r>
            <a:r>
              <a:rPr lang="en-US" sz="1000" dirty="0">
                <a:latin typeface="Open Sans" pitchFamily="34" charset="0"/>
                <a:ea typeface="Open Sans" pitchFamily="34" charset="0"/>
                <a:cs typeface="Open Sans" pitchFamily="34" charset="0"/>
              </a:rPr>
              <a:t> became a cornerstone for optimizing government procurement and preventing corruption: </a:t>
            </a:r>
            <a:r>
              <a:rPr lang="en-US" sz="1000" b="1" dirty="0">
                <a:solidFill>
                  <a:srgbClr val="122A46"/>
                </a:solidFill>
                <a:latin typeface="Open Sans" pitchFamily="34" charset="0"/>
                <a:ea typeface="Open Sans" pitchFamily="34" charset="0"/>
                <a:cs typeface="Open Sans" pitchFamily="34" charset="0"/>
              </a:rPr>
              <a:t>4,500+ contractors; savings exceed UAH 1.2 bn.</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b="1" dirty="0" err="1">
                <a:solidFill>
                  <a:srgbClr val="122A46"/>
                </a:solidFill>
                <a:latin typeface="Open Sans" pitchFamily="34" charset="0"/>
                <a:ea typeface="Open Sans" pitchFamily="34" charset="0"/>
                <a:cs typeface="Open Sans" pitchFamily="34" charset="0"/>
              </a:rPr>
              <a:t>ProZorro</a:t>
            </a:r>
            <a:r>
              <a:rPr lang="en-US" sz="1000" dirty="0">
                <a:latin typeface="Open Sans" pitchFamily="34" charset="0"/>
                <a:ea typeface="Open Sans" pitchFamily="34" charset="0"/>
                <a:cs typeface="Open Sans" pitchFamily="34" charset="0"/>
              </a:rPr>
              <a:t> received World Procurement Award 2016.</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joined WTO Agreement on Government Procurement, enabling </a:t>
            </a:r>
            <a:r>
              <a:rPr lang="en-US" sz="1000" b="1" dirty="0">
                <a:solidFill>
                  <a:srgbClr val="122A46"/>
                </a:solidFill>
                <a:latin typeface="Open Sans" pitchFamily="34" charset="0"/>
                <a:ea typeface="Open Sans" pitchFamily="34" charset="0"/>
                <a:cs typeface="Open Sans" pitchFamily="34" charset="0"/>
              </a:rPr>
              <a:t>access to public procurement markets of 48 countries (est. $ 1.7 trillion</a:t>
            </a:r>
            <a:r>
              <a:rPr lang="en-US" sz="1000" b="1" dirty="0" smtClean="0">
                <a:solidFill>
                  <a:srgbClr val="122A46"/>
                </a:solidFill>
                <a:latin typeface="Open Sans" pitchFamily="34" charset="0"/>
                <a:ea typeface="Open Sans" pitchFamily="34" charset="0"/>
                <a:cs typeface="Open Sans" pitchFamily="34" charset="0"/>
              </a:rPr>
              <a:t>).</a:t>
            </a:r>
            <a:endParaRPr lang="en-US" sz="1000" b="1" dirty="0">
              <a:solidFill>
                <a:srgbClr val="122A46"/>
              </a:solidFill>
              <a:latin typeface="Open Sans" pitchFamily="34" charset="0"/>
              <a:ea typeface="Open Sans" pitchFamily="34" charset="0"/>
              <a:cs typeface="Open Sans" pitchFamily="34" charset="0"/>
            </a:endParaRPr>
          </a:p>
        </p:txBody>
      </p:sp>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68592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17</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7"/>
          </a:xfrm>
          <a:prstGeom prst="rect">
            <a:avLst/>
          </a:prstGeom>
        </p:spPr>
      </p:pic>
      <p:sp>
        <p:nvSpPr>
          <p:cNvPr id="9" name="TextBox 8"/>
          <p:cNvSpPr txBox="1"/>
          <p:nvPr/>
        </p:nvSpPr>
        <p:spPr>
          <a:xfrm>
            <a:off x="590607" y="987574"/>
            <a:ext cx="3405329" cy="2400657"/>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PUBLIC</a:t>
            </a:r>
          </a:p>
          <a:p>
            <a:r>
              <a:rPr lang="en-US" sz="1000" b="1" u="sng" dirty="0" smtClean="0">
                <a:solidFill>
                  <a:schemeClr val="bg1"/>
                </a:solidFill>
                <a:latin typeface="Open Sans" pitchFamily="34" charset="0"/>
                <a:ea typeface="Open Sans" pitchFamily="34" charset="0"/>
                <a:cs typeface="Open Sans" pitchFamily="34" charset="0"/>
              </a:rPr>
              <a:t>ADMINISTRATION</a:t>
            </a: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New Law </a:t>
            </a:r>
            <a:r>
              <a:rPr lang="en-US" sz="1000" b="1" dirty="0">
                <a:solidFill>
                  <a:srgbClr val="122A46"/>
                </a:solidFill>
                <a:latin typeface="Open Sans" pitchFamily="34" charset="0"/>
                <a:ea typeface="Open Sans" pitchFamily="34" charset="0"/>
                <a:cs typeface="Open Sans" pitchFamily="34" charset="0"/>
              </a:rPr>
              <a:t>"On Civil Service" </a:t>
            </a:r>
            <a:r>
              <a:rPr lang="en-US" sz="1000" dirty="0">
                <a:latin typeface="Open Sans" pitchFamily="34" charset="0"/>
                <a:ea typeface="Open Sans" pitchFamily="34" charset="0"/>
                <a:cs typeface="Open Sans" pitchFamily="34" charset="0"/>
              </a:rPr>
              <a:t>adopted. It clearly differentiate political and administrative roles in public service.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Quantity of public servants was </a:t>
            </a:r>
            <a:r>
              <a:rPr lang="en-US" sz="1000" b="1" dirty="0">
                <a:solidFill>
                  <a:srgbClr val="122A46"/>
                </a:solidFill>
                <a:latin typeface="Open Sans" pitchFamily="34" charset="0"/>
                <a:ea typeface="Open Sans" pitchFamily="34" charset="0"/>
                <a:cs typeface="Open Sans" pitchFamily="34" charset="0"/>
              </a:rPr>
              <a:t>reduced by 16%.</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Updated State Portal for Administrative Services launched </a:t>
            </a:r>
            <a:r>
              <a:rPr lang="en-US" sz="1000" b="1" dirty="0">
                <a:solidFill>
                  <a:srgbClr val="122A46"/>
                </a:solidFill>
                <a:latin typeface="Open Sans" pitchFamily="34" charset="0"/>
                <a:ea typeface="Open Sans" pitchFamily="34" charset="0"/>
                <a:cs typeface="Open Sans" pitchFamily="34" charset="0"/>
              </a:rPr>
              <a:t>(poslugy.gov.ua).</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Ukraine’s public sector efficiency indicator (Global Competitive Index survey) increased  </a:t>
            </a:r>
            <a:r>
              <a:rPr lang="en-US" sz="1000" b="1" dirty="0">
                <a:solidFill>
                  <a:srgbClr val="122A46"/>
                </a:solidFill>
                <a:latin typeface="Open Sans" pitchFamily="34" charset="0"/>
                <a:ea typeface="Open Sans" pitchFamily="34" charset="0"/>
                <a:cs typeface="Open Sans" pitchFamily="34" charset="0"/>
              </a:rPr>
              <a:t>from 140th  (in 2013) to 119th (in 2015). </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2001" y="987574"/>
            <a:ext cx="4320479" cy="4124206"/>
          </a:xfrm>
          <a:prstGeom prst="rect">
            <a:avLst/>
          </a:prstGeom>
          <a:noFill/>
        </p:spPr>
        <p:txBody>
          <a:bodyPr wrap="square" rtlCol="0">
            <a:spAutoFit/>
          </a:bodyPr>
          <a:lstStyle/>
          <a:p>
            <a:r>
              <a:rPr lang="en-US" sz="1000" b="1" u="sng" dirty="0" smtClean="0">
                <a:solidFill>
                  <a:schemeClr val="bg1"/>
                </a:solidFill>
                <a:latin typeface="Open Sans" pitchFamily="34" charset="0"/>
                <a:ea typeface="Open Sans" pitchFamily="34" charset="0"/>
                <a:cs typeface="Open Sans" pitchFamily="34" charset="0"/>
              </a:rPr>
              <a:t>STATE-OWNED</a:t>
            </a:r>
          </a:p>
          <a:p>
            <a:r>
              <a:rPr lang="en-US" sz="1000" b="1" u="sng" dirty="0" smtClean="0">
                <a:solidFill>
                  <a:schemeClr val="bg1"/>
                </a:solidFill>
                <a:latin typeface="Open Sans" pitchFamily="34" charset="0"/>
                <a:ea typeface="Open Sans" pitchFamily="34" charset="0"/>
                <a:cs typeface="Open Sans" pitchFamily="34" charset="0"/>
              </a:rPr>
              <a:t>ENTERPRISE GOVERNANCE</a:t>
            </a: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For the first time financial statements of </a:t>
            </a:r>
            <a:r>
              <a:rPr lang="en-US" sz="1000" b="1" dirty="0">
                <a:solidFill>
                  <a:srgbClr val="122A46"/>
                </a:solidFill>
                <a:latin typeface="Open Sans" pitchFamily="34" charset="0"/>
                <a:ea typeface="Open Sans" pitchFamily="34" charset="0"/>
                <a:cs typeface="Open Sans" pitchFamily="34" charset="0"/>
              </a:rPr>
              <a:t>780 state-owned enterprises (SOEs)</a:t>
            </a:r>
            <a:r>
              <a:rPr lang="en-US" sz="1000" dirty="0">
                <a:latin typeface="Open Sans" pitchFamily="34" charset="0"/>
                <a:ea typeface="Open Sans" pitchFamily="34" charset="0"/>
                <a:cs typeface="Open Sans" pitchFamily="34" charset="0"/>
              </a:rPr>
              <a:t> had been published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345 SOEs </a:t>
            </a:r>
            <a:r>
              <a:rPr lang="en-US" sz="1000" dirty="0">
                <a:latin typeface="Open Sans" pitchFamily="34" charset="0"/>
                <a:ea typeface="Open Sans" pitchFamily="34" charset="0"/>
                <a:cs typeface="Open Sans" pitchFamily="34" charset="0"/>
              </a:rPr>
              <a:t>were approved for privatization</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Mandatory sale of </a:t>
            </a:r>
            <a:r>
              <a:rPr lang="en-US" sz="1000" b="1" dirty="0">
                <a:solidFill>
                  <a:srgbClr val="122A46"/>
                </a:solidFill>
                <a:latin typeface="Open Sans" pitchFamily="34" charset="0"/>
                <a:ea typeface="Open Sans" pitchFamily="34" charset="0"/>
                <a:cs typeface="Open Sans" pitchFamily="34" charset="0"/>
              </a:rPr>
              <a:t>5 - 10% </a:t>
            </a:r>
            <a:r>
              <a:rPr lang="en-US" sz="1000" dirty="0">
                <a:latin typeface="Open Sans" pitchFamily="34" charset="0"/>
                <a:ea typeface="Open Sans" pitchFamily="34" charset="0"/>
                <a:cs typeface="Open Sans" pitchFamily="34" charset="0"/>
              </a:rPr>
              <a:t>of shares before the auction was canceled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Changes to the Law on JSC shareholders’ meetings decreased quorum requirements from 60% to 50% + 1 share</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For the first time </a:t>
            </a:r>
            <a:r>
              <a:rPr lang="en-US" sz="1000" dirty="0">
                <a:latin typeface="Open Sans" pitchFamily="34" charset="0"/>
                <a:ea typeface="Open Sans" pitchFamily="34" charset="0"/>
                <a:cs typeface="Open Sans" pitchFamily="34" charset="0"/>
              </a:rPr>
              <a:t>international audit companies will audit 150 major SOEs. </a:t>
            </a:r>
            <a:endParaRPr lang="en-US" sz="1000" dirty="0" smtClean="0">
              <a:latin typeface="Open Sans" pitchFamily="34" charset="0"/>
              <a:ea typeface="Open Sans" pitchFamily="34" charset="0"/>
              <a:cs typeface="Open Sans" pitchFamily="34" charset="0"/>
            </a:endParaRP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For the first time reports on the top 100 state-owned enterprises have been published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Market level compensation for the CEO’s </a:t>
            </a:r>
            <a:r>
              <a:rPr lang="en-US" sz="1000" dirty="0">
                <a:latin typeface="Open Sans" pitchFamily="34" charset="0"/>
                <a:ea typeface="Open Sans" pitchFamily="34" charset="0"/>
                <a:cs typeface="Open Sans" pitchFamily="34" charset="0"/>
              </a:rPr>
              <a:t>of state-owned enterprises has been introduced</a:t>
            </a:r>
            <a:r>
              <a:rPr lang="en-US" sz="1000" dirty="0" smtClean="0">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For the first time </a:t>
            </a:r>
            <a:r>
              <a:rPr lang="en-US" sz="1000" dirty="0">
                <a:latin typeface="Open Sans" pitchFamily="34" charset="0"/>
                <a:ea typeface="Open Sans" pitchFamily="34" charset="0"/>
                <a:cs typeface="Open Sans" pitchFamily="34" charset="0"/>
              </a:rPr>
              <a:t>special independent committee was established to select CEOs of 12 strategic enterprises (</a:t>
            </a:r>
            <a:r>
              <a:rPr lang="en-US" sz="1000" dirty="0" err="1">
                <a:latin typeface="Open Sans" pitchFamily="34" charset="0"/>
                <a:ea typeface="Open Sans" pitchFamily="34" charset="0"/>
                <a:cs typeface="Open Sans" pitchFamily="34" charset="0"/>
              </a:rPr>
              <a:t>Ukrgasbank</a:t>
            </a:r>
            <a:r>
              <a:rPr lang="en-US" sz="1000" dirty="0">
                <a:latin typeface="Open Sans" pitchFamily="34" charset="0"/>
                <a:ea typeface="Open Sans" pitchFamily="34" charset="0"/>
                <a:cs typeface="Open Sans" pitchFamily="34" charset="0"/>
              </a:rPr>
              <a:t>, </a:t>
            </a:r>
            <a:r>
              <a:rPr lang="en-US" sz="1000" dirty="0" err="1">
                <a:latin typeface="Open Sans" pitchFamily="34" charset="0"/>
                <a:ea typeface="Open Sans" pitchFamily="34" charset="0"/>
                <a:cs typeface="Open Sans" pitchFamily="34" charset="0"/>
              </a:rPr>
              <a:t>Ukrgazvydobuvannya</a:t>
            </a:r>
            <a:r>
              <a:rPr lang="en-US" sz="1000" dirty="0">
                <a:latin typeface="Open Sans" pitchFamily="34" charset="0"/>
                <a:ea typeface="Open Sans" pitchFamily="34" charset="0"/>
                <a:cs typeface="Open Sans" pitchFamily="34" charset="0"/>
              </a:rPr>
              <a:t>, </a:t>
            </a:r>
            <a:r>
              <a:rPr lang="en-US" sz="1000" dirty="0" err="1">
                <a:latin typeface="Open Sans" pitchFamily="34" charset="0"/>
                <a:ea typeface="Open Sans" pitchFamily="34" charset="0"/>
                <a:cs typeface="Open Sans" pitchFamily="34" charset="0"/>
              </a:rPr>
              <a:t>Sumykhimprom</a:t>
            </a:r>
            <a:r>
              <a:rPr lang="en-US" sz="1000" dirty="0">
                <a:latin typeface="Open Sans" pitchFamily="34" charset="0"/>
                <a:ea typeface="Open Sans" pitchFamily="34" charset="0"/>
                <a:cs typeface="Open Sans" pitchFamily="34" charset="0"/>
              </a:rPr>
              <a:t> and others). </a:t>
            </a:r>
            <a:r>
              <a:rPr lang="en-US" sz="1000" b="1" dirty="0">
                <a:solidFill>
                  <a:srgbClr val="122A46"/>
                </a:solidFill>
                <a:latin typeface="Open Sans" pitchFamily="34" charset="0"/>
                <a:ea typeface="Open Sans" pitchFamily="34" charset="0"/>
                <a:cs typeface="Open Sans" pitchFamily="34" charset="0"/>
              </a:rPr>
              <a:t>Eight of them had already been appointed</a:t>
            </a:r>
            <a:r>
              <a:rPr lang="en-US" sz="1000" b="1" dirty="0" smtClean="0">
                <a:solidFill>
                  <a:srgbClr val="122A46"/>
                </a:solidFill>
                <a:latin typeface="Open Sans" pitchFamily="34" charset="0"/>
                <a:ea typeface="Open Sans" pitchFamily="34" charset="0"/>
                <a:cs typeface="Open Sans" pitchFamily="34" charset="0"/>
              </a:rPr>
              <a:t>.</a:t>
            </a:r>
          </a:p>
          <a:p>
            <a:r>
              <a:rPr lang="en-US" sz="400" dirty="0" smtClean="0">
                <a:latin typeface="Open Sans" pitchFamily="34" charset="0"/>
                <a:ea typeface="Open Sans" pitchFamily="34" charset="0"/>
                <a:cs typeface="Open Sans" pitchFamily="34" charset="0"/>
              </a:rPr>
              <a:t> </a:t>
            </a:r>
            <a:endParaRPr lang="en-US" sz="4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Corporatization of the state railway company “</a:t>
            </a:r>
            <a:r>
              <a:rPr lang="en-US" sz="1000" dirty="0" err="1">
                <a:latin typeface="Open Sans" pitchFamily="34" charset="0"/>
                <a:ea typeface="Open Sans" pitchFamily="34" charset="0"/>
                <a:cs typeface="Open Sans" pitchFamily="34" charset="0"/>
              </a:rPr>
              <a:t>Ukrzaliznytsia</a:t>
            </a:r>
            <a:r>
              <a:rPr lang="en-US" sz="1000" dirty="0">
                <a:latin typeface="Open Sans" pitchFamily="34" charset="0"/>
                <a:ea typeface="Open Sans" pitchFamily="34" charset="0"/>
                <a:cs typeface="Open Sans" pitchFamily="34" charset="0"/>
              </a:rPr>
              <a:t>” started. </a:t>
            </a:r>
          </a:p>
        </p:txBody>
      </p:sp>
      <p:grpSp>
        <p:nvGrpSpPr>
          <p:cNvPr id="11" name="Группа 10"/>
          <p:cNvGrpSpPr/>
          <p:nvPr/>
        </p:nvGrpSpPr>
        <p:grpSpPr>
          <a:xfrm>
            <a:off x="2340149" y="72857"/>
            <a:ext cx="4463702" cy="461665"/>
            <a:chOff x="2340149" y="72857"/>
            <a:chExt cx="4463702" cy="461665"/>
          </a:xfrm>
        </p:grpSpPr>
        <p:sp>
          <p:nvSpPr>
            <p:cNvPr id="12" name="TextBox 11"/>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3" name="Прямая соединительная линия 12"/>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1084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18</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9608"/>
            <a:ext cx="9143987" cy="5124276"/>
          </a:xfrm>
          <a:prstGeom prst="rect">
            <a:avLst/>
          </a:prstGeom>
        </p:spPr>
      </p:pic>
      <p:sp>
        <p:nvSpPr>
          <p:cNvPr id="9" name="TextBox 8"/>
          <p:cNvSpPr txBox="1"/>
          <p:nvPr/>
        </p:nvSpPr>
        <p:spPr>
          <a:xfrm>
            <a:off x="653569" y="709872"/>
            <a:ext cx="3414375" cy="3539430"/>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MANAGEMENT </a:t>
            </a:r>
            <a:r>
              <a:rPr lang="en-US" sz="1000" b="1" u="sng" dirty="0" smtClean="0">
                <a:solidFill>
                  <a:schemeClr val="bg1"/>
                </a:solidFill>
                <a:latin typeface="Open Sans" pitchFamily="34" charset="0"/>
                <a:ea typeface="Open Sans" pitchFamily="34" charset="0"/>
                <a:cs typeface="Open Sans" pitchFamily="34" charset="0"/>
              </a:rPr>
              <a:t>OF</a:t>
            </a:r>
          </a:p>
          <a:p>
            <a:r>
              <a:rPr lang="en-US" sz="1000" b="1" u="sng" dirty="0" smtClean="0">
                <a:solidFill>
                  <a:schemeClr val="bg1"/>
                </a:solidFill>
                <a:latin typeface="Open Sans" pitchFamily="34" charset="0"/>
                <a:ea typeface="Open Sans" pitchFamily="34" charset="0"/>
                <a:cs typeface="Open Sans" pitchFamily="34" charset="0"/>
              </a:rPr>
              <a:t>PUBLIC FINANCE</a:t>
            </a:r>
          </a:p>
          <a:p>
            <a:endParaRPr lang="uk-UA" sz="1000" b="1" dirty="0" smtClean="0">
              <a:solidFill>
                <a:srgbClr val="C00000"/>
              </a:solidFill>
              <a:latin typeface="Open Sans" pitchFamily="34" charset="0"/>
              <a:ea typeface="Open Sans" pitchFamily="34" charset="0"/>
              <a:cs typeface="Open Sans" pitchFamily="34" charset="0"/>
            </a:endParaRPr>
          </a:p>
          <a:p>
            <a:r>
              <a:rPr lang="uk-UA" sz="400" b="1" dirty="0" smtClean="0">
                <a:solidFill>
                  <a:srgbClr val="C00000"/>
                </a:solidFill>
                <a:latin typeface="Open Sans" pitchFamily="34" charset="0"/>
                <a:ea typeface="Open Sans" pitchFamily="34" charset="0"/>
                <a:cs typeface="Open Sans" pitchFamily="34" charset="0"/>
              </a:rPr>
              <a:t> </a:t>
            </a:r>
            <a:endParaRPr lang="uk-UA" sz="4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Since 2014 the quantity of taxes and fees was cut from </a:t>
            </a:r>
            <a:r>
              <a:rPr lang="en-US" sz="1000" b="1" dirty="0">
                <a:solidFill>
                  <a:srgbClr val="122A46"/>
                </a:solidFill>
                <a:latin typeface="Open Sans" pitchFamily="34" charset="0"/>
                <a:ea typeface="Open Sans" pitchFamily="34" charset="0"/>
                <a:cs typeface="Open Sans" pitchFamily="34" charset="0"/>
              </a:rPr>
              <a:t>22 to 11</a:t>
            </a:r>
            <a:r>
              <a:rPr lang="en-US" sz="1000" dirty="0">
                <a:latin typeface="Open Sans" pitchFamily="34" charset="0"/>
                <a:ea typeface="Open Sans" pitchFamily="34" charset="0"/>
                <a:cs typeface="Open Sans" pitchFamily="34" charset="0"/>
              </a:rPr>
              <a:t>.</a:t>
            </a:r>
          </a:p>
          <a:p>
            <a:pPr marL="1350"/>
            <a:r>
              <a:rPr lang="en-US" sz="1000" dirty="0">
                <a:latin typeface="Open Sans" pitchFamily="34" charset="0"/>
                <a:ea typeface="Open Sans" pitchFamily="34" charset="0"/>
                <a:cs typeface="Open Sans" pitchFamily="34" charset="0"/>
              </a:rPr>
              <a:t> </a:t>
            </a:r>
          </a:p>
          <a:p>
            <a:pPr marL="172800" indent="-171450">
              <a:buFont typeface="Arial" panose="020B0604020202020204" pitchFamily="34" charset="0"/>
              <a:buChar char="•"/>
            </a:pPr>
            <a:r>
              <a:rPr lang="en-US" sz="1000" b="1" dirty="0">
                <a:solidFill>
                  <a:srgbClr val="122A46"/>
                </a:solidFill>
                <a:latin typeface="Open Sans" pitchFamily="34" charset="0"/>
                <a:ea typeface="Open Sans" pitchFamily="34" charset="0"/>
                <a:cs typeface="Open Sans" pitchFamily="34" charset="0"/>
              </a:rPr>
              <a:t>Electronic VAT </a:t>
            </a:r>
            <a:r>
              <a:rPr lang="en-US" sz="1000" dirty="0">
                <a:latin typeface="Open Sans" pitchFamily="34" charset="0"/>
                <a:ea typeface="Open Sans" pitchFamily="34" charset="0"/>
                <a:cs typeface="Open Sans" pitchFamily="34" charset="0"/>
              </a:rPr>
              <a:t>administration system introduced.</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Employer’s social payroll tax rates has been reduced from </a:t>
            </a:r>
            <a:r>
              <a:rPr lang="en-US" sz="1000" b="1" dirty="0">
                <a:solidFill>
                  <a:srgbClr val="122A46"/>
                </a:solidFill>
                <a:latin typeface="Open Sans" pitchFamily="34" charset="0"/>
                <a:ea typeface="Open Sans" pitchFamily="34" charset="0"/>
                <a:cs typeface="Open Sans" pitchFamily="34" charset="0"/>
              </a:rPr>
              <a:t>41% </a:t>
            </a:r>
            <a:r>
              <a:rPr lang="en-US" sz="1000" dirty="0">
                <a:latin typeface="Open Sans" pitchFamily="34" charset="0"/>
                <a:ea typeface="Open Sans" pitchFamily="34" charset="0"/>
                <a:cs typeface="Open Sans" pitchFamily="34" charset="0"/>
              </a:rPr>
              <a:t>(2014 average) to </a:t>
            </a:r>
            <a:r>
              <a:rPr lang="en-US" sz="1000" b="1" dirty="0">
                <a:solidFill>
                  <a:srgbClr val="122A46"/>
                </a:solidFill>
                <a:latin typeface="Open Sans" pitchFamily="34" charset="0"/>
                <a:ea typeface="Open Sans" pitchFamily="34" charset="0"/>
                <a:cs typeface="Open Sans" pitchFamily="34" charset="0"/>
              </a:rPr>
              <a:t>22% </a:t>
            </a:r>
            <a:r>
              <a:rPr lang="en-US" sz="1000" dirty="0">
                <a:latin typeface="Open Sans" pitchFamily="34" charset="0"/>
                <a:ea typeface="Open Sans" pitchFamily="34" charset="0"/>
                <a:cs typeface="Open Sans" pitchFamily="34" charset="0"/>
              </a:rPr>
              <a:t>in 2016.</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Experiment on financing road construction and development from the surplus of customs duties has started.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Ukrainian foreign debt of more than </a:t>
            </a:r>
            <a:r>
              <a:rPr lang="en-US" sz="1000" b="1" dirty="0">
                <a:solidFill>
                  <a:srgbClr val="122A46"/>
                </a:solidFill>
                <a:latin typeface="Open Sans" pitchFamily="34" charset="0"/>
                <a:ea typeface="Open Sans" pitchFamily="34" charset="0"/>
                <a:cs typeface="Open Sans" pitchFamily="34" charset="0"/>
              </a:rPr>
              <a:t>USD 19.4 bn. </a:t>
            </a:r>
            <a:r>
              <a:rPr lang="en-US" sz="1000" dirty="0">
                <a:latin typeface="Open Sans" pitchFamily="34" charset="0"/>
                <a:ea typeface="Open Sans" pitchFamily="34" charset="0"/>
                <a:cs typeface="Open Sans" pitchFamily="34" charset="0"/>
              </a:rPr>
              <a:t>was restructured.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The Law </a:t>
            </a:r>
            <a:r>
              <a:rPr lang="en-US" sz="1000" b="1" dirty="0">
                <a:solidFill>
                  <a:srgbClr val="122A46"/>
                </a:solidFill>
                <a:latin typeface="Open Sans" pitchFamily="34" charset="0"/>
                <a:ea typeface="Open Sans" pitchFamily="34" charset="0"/>
                <a:cs typeface="Open Sans" pitchFamily="34" charset="0"/>
              </a:rPr>
              <a:t>"On the Accounting Chamber" </a:t>
            </a:r>
            <a:r>
              <a:rPr lang="en-US" sz="1000" dirty="0">
                <a:latin typeface="Open Sans" pitchFamily="34" charset="0"/>
                <a:ea typeface="Open Sans" pitchFamily="34" charset="0"/>
                <a:cs typeface="Open Sans" pitchFamily="34" charset="0"/>
              </a:rPr>
              <a:t>adopted.</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Ministry of Finance launched </a:t>
            </a:r>
            <a:r>
              <a:rPr lang="en-US" sz="1000" b="1" dirty="0">
                <a:solidFill>
                  <a:srgbClr val="122A46"/>
                </a:solidFill>
                <a:latin typeface="Open Sans" pitchFamily="34" charset="0"/>
                <a:ea typeface="Open Sans" pitchFamily="34" charset="0"/>
                <a:cs typeface="Open Sans" pitchFamily="34" charset="0"/>
              </a:rPr>
              <a:t>E-data portal </a:t>
            </a:r>
            <a:r>
              <a:rPr lang="en-US" sz="1000" dirty="0">
                <a:latin typeface="Open Sans" pitchFamily="34" charset="0"/>
                <a:ea typeface="Open Sans" pitchFamily="34" charset="0"/>
                <a:cs typeface="Open Sans" pitchFamily="34" charset="0"/>
              </a:rPr>
              <a:t>for monitoring public finance.</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1998" y="783621"/>
            <a:ext cx="3630400" cy="1708160"/>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FINANCIAL </a:t>
            </a:r>
            <a:r>
              <a:rPr lang="en-US" sz="1000" b="1" u="sng" dirty="0" smtClean="0">
                <a:solidFill>
                  <a:schemeClr val="bg1"/>
                </a:solidFill>
                <a:latin typeface="Open Sans" pitchFamily="34" charset="0"/>
                <a:ea typeface="Open Sans" pitchFamily="34" charset="0"/>
                <a:cs typeface="Open Sans" pitchFamily="34" charset="0"/>
              </a:rPr>
              <a:t>SECTOR</a:t>
            </a:r>
          </a:p>
          <a:p>
            <a:endParaRPr lang="uk-UA" sz="1000" b="1" dirty="0">
              <a:solidFill>
                <a:srgbClr val="C00000"/>
              </a:solidFill>
              <a:latin typeface="Open Sans" pitchFamily="34" charset="0"/>
              <a:ea typeface="Open Sans" pitchFamily="34" charset="0"/>
              <a:cs typeface="Open Sans" pitchFamily="34" charset="0"/>
            </a:endParaRPr>
          </a:p>
          <a:p>
            <a:r>
              <a:rPr lang="uk-UA" sz="500" b="1" dirty="0" smtClean="0">
                <a:solidFill>
                  <a:srgbClr val="C00000"/>
                </a:solidFill>
                <a:latin typeface="Open Sans" pitchFamily="34" charset="0"/>
                <a:ea typeface="Open Sans" pitchFamily="34" charset="0"/>
                <a:cs typeface="Open Sans" pitchFamily="34" charset="0"/>
              </a:rPr>
              <a:t> </a:t>
            </a:r>
            <a:endParaRPr lang="uk-UA" sz="5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78 insolvent banks were closed during </a:t>
            </a:r>
            <a:r>
              <a:rPr lang="en-US" sz="1000" b="1" dirty="0">
                <a:solidFill>
                  <a:srgbClr val="122A46"/>
                </a:solidFill>
                <a:latin typeface="Open Sans" pitchFamily="34" charset="0"/>
                <a:ea typeface="Open Sans" pitchFamily="34" charset="0"/>
                <a:cs typeface="Open Sans" pitchFamily="34" charset="0"/>
              </a:rPr>
              <a:t>2014 - 2016</a:t>
            </a:r>
            <a:r>
              <a:rPr lang="en-US" sz="1000" dirty="0">
                <a:latin typeface="Open Sans" pitchFamily="34" charset="0"/>
                <a:ea typeface="Open Sans" pitchFamily="34" charset="0"/>
                <a:cs typeface="Open Sans" pitchFamily="34" charset="0"/>
              </a:rPr>
              <a:t>; over UAH 70 </a:t>
            </a:r>
            <a:r>
              <a:rPr lang="en-US" sz="1000" dirty="0" err="1">
                <a:latin typeface="Open Sans" pitchFamily="34" charset="0"/>
                <a:ea typeface="Open Sans" pitchFamily="34" charset="0"/>
                <a:cs typeface="Open Sans" pitchFamily="34" charset="0"/>
              </a:rPr>
              <a:t>bn</a:t>
            </a:r>
            <a:r>
              <a:rPr lang="en-US" sz="1000" dirty="0">
                <a:latin typeface="Open Sans" pitchFamily="34" charset="0"/>
                <a:ea typeface="Open Sans" pitchFamily="34" charset="0"/>
                <a:cs typeface="Open Sans" pitchFamily="34" charset="0"/>
              </a:rPr>
              <a:t> of deposits returned to customers by state.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Budget deficit reduced from more then </a:t>
            </a:r>
            <a:r>
              <a:rPr lang="en-US" sz="1000" b="1" dirty="0">
                <a:solidFill>
                  <a:srgbClr val="122A46"/>
                </a:solidFill>
                <a:latin typeface="Open Sans" pitchFamily="34" charset="0"/>
                <a:ea typeface="Open Sans" pitchFamily="34" charset="0"/>
                <a:cs typeface="Open Sans" pitchFamily="34" charset="0"/>
              </a:rPr>
              <a:t>11% </a:t>
            </a:r>
            <a:r>
              <a:rPr lang="en-US" sz="1000" dirty="0">
                <a:latin typeface="Open Sans" pitchFamily="34" charset="0"/>
                <a:ea typeface="Open Sans" pitchFamily="34" charset="0"/>
                <a:cs typeface="Open Sans" pitchFamily="34" charset="0"/>
              </a:rPr>
              <a:t>(2014) to </a:t>
            </a:r>
            <a:r>
              <a:rPr lang="en-US" sz="1000" b="1" dirty="0">
                <a:solidFill>
                  <a:srgbClr val="122A46"/>
                </a:solidFill>
                <a:latin typeface="Open Sans" pitchFamily="34" charset="0"/>
                <a:ea typeface="Open Sans" pitchFamily="34" charset="0"/>
                <a:cs typeface="Open Sans" pitchFamily="34" charset="0"/>
              </a:rPr>
              <a:t>3% </a:t>
            </a:r>
            <a:r>
              <a:rPr lang="en-US" sz="1000" dirty="0">
                <a:latin typeface="Open Sans" pitchFamily="34" charset="0"/>
                <a:ea typeface="Open Sans" pitchFamily="34" charset="0"/>
                <a:cs typeface="Open Sans" pitchFamily="34" charset="0"/>
              </a:rPr>
              <a:t>(2015).</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Macroeconomic situation in the country stabilized.</a:t>
            </a:r>
            <a:endParaRPr lang="ru-RU" sz="1000" dirty="0">
              <a:latin typeface="Open Sans" pitchFamily="34" charset="0"/>
              <a:ea typeface="Open Sans" pitchFamily="34" charset="0"/>
              <a:cs typeface="Open Sans" pitchFamily="34" charset="0"/>
            </a:endParaRPr>
          </a:p>
        </p:txBody>
      </p:sp>
      <p:sp>
        <p:nvSpPr>
          <p:cNvPr id="11" name="TextBox 10"/>
          <p:cNvSpPr txBox="1"/>
          <p:nvPr/>
        </p:nvSpPr>
        <p:spPr>
          <a:xfrm>
            <a:off x="4571998" y="2866172"/>
            <a:ext cx="4392490" cy="2092881"/>
          </a:xfrm>
          <a:prstGeom prst="rect">
            <a:avLst/>
          </a:prstGeom>
          <a:noFill/>
        </p:spPr>
        <p:txBody>
          <a:bodyPr wrap="square" rtlCol="0">
            <a:spAutoFit/>
          </a:bodyPr>
          <a:lstStyle/>
          <a:p>
            <a:r>
              <a:rPr lang="uk-UA" sz="1000" b="1" u="sng" dirty="0">
                <a:solidFill>
                  <a:schemeClr val="bg1"/>
                </a:solidFill>
                <a:latin typeface="Open Sans" pitchFamily="34" charset="0"/>
                <a:ea typeface="Open Sans" pitchFamily="34" charset="0"/>
                <a:cs typeface="Open Sans" pitchFamily="34" charset="0"/>
              </a:rPr>
              <a:t>Е-</a:t>
            </a:r>
            <a:r>
              <a:rPr lang="en-US" sz="1000" b="1" u="sng" dirty="0">
                <a:solidFill>
                  <a:schemeClr val="bg1"/>
                </a:solidFill>
                <a:latin typeface="Open Sans" pitchFamily="34" charset="0"/>
                <a:ea typeface="Open Sans" pitchFamily="34" charset="0"/>
                <a:cs typeface="Open Sans" pitchFamily="34" charset="0"/>
              </a:rPr>
              <a:t>GOVERNMENT </a:t>
            </a:r>
            <a:r>
              <a:rPr lang="en-US" sz="1000" b="1" u="sng" dirty="0" smtClean="0">
                <a:solidFill>
                  <a:schemeClr val="bg1"/>
                </a:solidFill>
                <a:latin typeface="Open Sans" pitchFamily="34" charset="0"/>
                <a:ea typeface="Open Sans" pitchFamily="34" charset="0"/>
                <a:cs typeface="Open Sans" pitchFamily="34" charset="0"/>
              </a:rPr>
              <a:t>AND</a:t>
            </a:r>
          </a:p>
          <a:p>
            <a:r>
              <a:rPr lang="en-US" sz="1000" b="1" u="sng" dirty="0" smtClean="0">
                <a:solidFill>
                  <a:schemeClr val="bg1"/>
                </a:solidFill>
                <a:latin typeface="Open Sans" pitchFamily="34" charset="0"/>
                <a:ea typeface="Open Sans" pitchFamily="34" charset="0"/>
                <a:cs typeface="Open Sans" pitchFamily="34" charset="0"/>
              </a:rPr>
              <a:t>INNOVATIONS</a:t>
            </a: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3G introduced in 2015 </a:t>
            </a:r>
            <a:r>
              <a:rPr lang="en-US" sz="1000" b="1" dirty="0">
                <a:solidFill>
                  <a:srgbClr val="122A46"/>
                </a:solidFill>
                <a:latin typeface="Open Sans" pitchFamily="34" charset="0"/>
                <a:ea typeface="Open Sans" pitchFamily="34" charset="0"/>
                <a:cs typeface="Open Sans" pitchFamily="34" charset="0"/>
              </a:rPr>
              <a:t>(budget gained UAH 11 </a:t>
            </a:r>
            <a:r>
              <a:rPr lang="en-US" sz="1000" b="1" dirty="0" err="1">
                <a:solidFill>
                  <a:srgbClr val="122A46"/>
                </a:solidFill>
                <a:latin typeface="Open Sans" pitchFamily="34" charset="0"/>
                <a:ea typeface="Open Sans" pitchFamily="34" charset="0"/>
                <a:cs typeface="Open Sans" pitchFamily="34" charset="0"/>
              </a:rPr>
              <a:t>bn</a:t>
            </a:r>
            <a:r>
              <a:rPr lang="en-US" sz="1000" b="1" dirty="0">
                <a:solidFill>
                  <a:srgbClr val="122A46"/>
                </a:solidFill>
                <a:latin typeface="Open Sans" pitchFamily="34" charset="0"/>
                <a:ea typeface="Open Sans" pitchFamily="34" charset="0"/>
                <a:cs typeface="Open Sans" pitchFamily="34" charset="0"/>
              </a:rPr>
              <a:t> via transparent tender).</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Open data portal - launched. </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Electronic petitions to the President of Ukraine - launched. More than </a:t>
            </a:r>
            <a:r>
              <a:rPr lang="en-US" sz="1000" b="1" dirty="0">
                <a:solidFill>
                  <a:srgbClr val="122A46"/>
                </a:solidFill>
                <a:latin typeface="Open Sans" pitchFamily="34" charset="0"/>
                <a:ea typeface="Open Sans" pitchFamily="34" charset="0"/>
                <a:cs typeface="Open Sans" pitchFamily="34" charset="0"/>
              </a:rPr>
              <a:t>21 000 </a:t>
            </a:r>
            <a:r>
              <a:rPr lang="en-US" sz="1000" dirty="0">
                <a:latin typeface="Open Sans" pitchFamily="34" charset="0"/>
                <a:ea typeface="Open Sans" pitchFamily="34" charset="0"/>
                <a:cs typeface="Open Sans" pitchFamily="34" charset="0"/>
              </a:rPr>
              <a:t>petitions are registered YTD.</a:t>
            </a:r>
          </a:p>
          <a:p>
            <a:pPr marL="17280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Other electronic services have been introduced including electronic apostil and access to public registers of the Ministry of Justice</a:t>
            </a:r>
            <a:r>
              <a:rPr lang="en-US" sz="1000" dirty="0" smtClean="0">
                <a:latin typeface="Open Sans" pitchFamily="34" charset="0"/>
                <a:ea typeface="Open Sans" pitchFamily="34" charset="0"/>
                <a:cs typeface="Open Sans" pitchFamily="34" charset="0"/>
              </a:rPr>
              <a:t>.</a:t>
            </a:r>
            <a:endParaRPr lang="en-US" sz="1000" dirty="0">
              <a:latin typeface="Open Sans" pitchFamily="34" charset="0"/>
              <a:ea typeface="Open Sans" pitchFamily="34" charset="0"/>
              <a:cs typeface="Open Sans" pitchFamily="34" charset="0"/>
            </a:endParaRPr>
          </a:p>
        </p:txBody>
      </p:sp>
      <p:grpSp>
        <p:nvGrpSpPr>
          <p:cNvPr id="12" name="Группа 11"/>
          <p:cNvGrpSpPr/>
          <p:nvPr/>
        </p:nvGrpSpPr>
        <p:grpSpPr>
          <a:xfrm>
            <a:off x="2340149" y="72857"/>
            <a:ext cx="4463702" cy="461665"/>
            <a:chOff x="2340149" y="72857"/>
            <a:chExt cx="4463702" cy="461665"/>
          </a:xfrm>
        </p:grpSpPr>
        <p:sp>
          <p:nvSpPr>
            <p:cNvPr id="13" name="TextBox 12"/>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4" name="Прямая соединительная линия 13"/>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851192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19</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9608"/>
            <a:ext cx="9143987" cy="5124277"/>
          </a:xfrm>
          <a:prstGeom prst="rect">
            <a:avLst/>
          </a:prstGeom>
        </p:spPr>
      </p:pic>
      <p:sp>
        <p:nvSpPr>
          <p:cNvPr id="9" name="TextBox 8"/>
          <p:cNvSpPr txBox="1"/>
          <p:nvPr/>
        </p:nvSpPr>
        <p:spPr>
          <a:xfrm>
            <a:off x="590607" y="987574"/>
            <a:ext cx="3405329" cy="3016210"/>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EDUCATION </a:t>
            </a:r>
            <a:r>
              <a:rPr lang="en-US" sz="1000" b="1" u="sng" dirty="0" smtClean="0">
                <a:solidFill>
                  <a:schemeClr val="bg1"/>
                </a:solidFill>
                <a:latin typeface="Open Sans" pitchFamily="34" charset="0"/>
                <a:ea typeface="Open Sans" pitchFamily="34" charset="0"/>
                <a:cs typeface="Open Sans" pitchFamily="34" charset="0"/>
              </a:rPr>
              <a:t>AND</a:t>
            </a:r>
          </a:p>
          <a:p>
            <a:r>
              <a:rPr lang="en-US" sz="1000" b="1" u="sng" dirty="0" smtClean="0">
                <a:solidFill>
                  <a:schemeClr val="bg1"/>
                </a:solidFill>
                <a:latin typeface="Open Sans" pitchFamily="34" charset="0"/>
                <a:ea typeface="Open Sans" pitchFamily="34" charset="0"/>
                <a:cs typeface="Open Sans" pitchFamily="34" charset="0"/>
              </a:rPr>
              <a:t>CULTURE</a:t>
            </a:r>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Control over academic integrity</a:t>
            </a:r>
            <a:r>
              <a:rPr lang="en-US" sz="1000" b="1" dirty="0">
                <a:solidFill>
                  <a:srgbClr val="122A46"/>
                </a:solidFill>
                <a:latin typeface="Open Sans" pitchFamily="34" charset="0"/>
                <a:ea typeface="Open Sans" pitchFamily="34" charset="0"/>
                <a:cs typeface="Open Sans" pitchFamily="34" charset="0"/>
              </a:rPr>
              <a:t> (counteraction of plagiarism in theses) </a:t>
            </a:r>
            <a:r>
              <a:rPr lang="en-US" sz="1000" dirty="0">
                <a:latin typeface="Open Sans" pitchFamily="34" charset="0"/>
                <a:ea typeface="Open Sans" pitchFamily="34" charset="0"/>
                <a:cs typeface="Open Sans" pitchFamily="34" charset="0"/>
              </a:rPr>
              <a:t>has been enhanced</a:t>
            </a:r>
            <a:r>
              <a:rPr lang="en-US" sz="1000" dirty="0" smtClean="0">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Launched </a:t>
            </a:r>
            <a:r>
              <a:rPr lang="en-US" sz="1000" b="1" dirty="0">
                <a:solidFill>
                  <a:srgbClr val="122A46"/>
                </a:solidFill>
                <a:latin typeface="Open Sans" pitchFamily="34" charset="0"/>
                <a:ea typeface="Open Sans" pitchFamily="34" charset="0"/>
                <a:cs typeface="Open Sans" pitchFamily="34" charset="0"/>
              </a:rPr>
              <a:t>“Go Global” </a:t>
            </a:r>
            <a:r>
              <a:rPr lang="en-US" sz="1000" dirty="0">
                <a:latin typeface="Open Sans" pitchFamily="34" charset="0"/>
                <a:ea typeface="Open Sans" pitchFamily="34" charset="0"/>
                <a:cs typeface="Open Sans" pitchFamily="34" charset="0"/>
              </a:rPr>
              <a:t>- national initiative to promote learning English and other foreign languages across Ukraine</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joined EU framework </a:t>
            </a:r>
            <a:r>
              <a:rPr lang="en-US" sz="1000" dirty="0" err="1">
                <a:latin typeface="Open Sans" pitchFamily="34" charset="0"/>
                <a:ea typeface="Open Sans" pitchFamily="34" charset="0"/>
                <a:cs typeface="Open Sans" pitchFamily="34" charset="0"/>
              </a:rPr>
              <a:t>programme</a:t>
            </a:r>
            <a:r>
              <a:rPr lang="en-US" sz="1000" dirty="0">
                <a:latin typeface="Open Sans" pitchFamily="34" charset="0"/>
                <a:ea typeface="Open Sans" pitchFamily="34" charset="0"/>
                <a:cs typeface="Open Sans" pitchFamily="34" charset="0"/>
              </a:rPr>
              <a:t> for research and innovation </a:t>
            </a:r>
            <a:r>
              <a:rPr lang="en-US" sz="1000" b="1" dirty="0">
                <a:solidFill>
                  <a:srgbClr val="122A46"/>
                </a:solidFill>
                <a:latin typeface="Open Sans" pitchFamily="34" charset="0"/>
                <a:ea typeface="Open Sans" pitchFamily="34" charset="0"/>
                <a:cs typeface="Open Sans" pitchFamily="34" charset="0"/>
              </a:rPr>
              <a:t>“Horizon 2020” (€80 </a:t>
            </a:r>
            <a:r>
              <a:rPr lang="en-US" sz="1000" b="1" dirty="0" err="1">
                <a:solidFill>
                  <a:srgbClr val="122A46"/>
                </a:solidFill>
                <a:latin typeface="Open Sans" pitchFamily="34" charset="0"/>
                <a:ea typeface="Open Sans" pitchFamily="34" charset="0"/>
                <a:cs typeface="Open Sans" pitchFamily="34" charset="0"/>
              </a:rPr>
              <a:t>bn</a:t>
            </a:r>
            <a:r>
              <a:rPr lang="en-US" sz="1000" b="1" dirty="0" smtClean="0">
                <a:solidFill>
                  <a:srgbClr val="122A46"/>
                </a:solidFill>
                <a:latin typeface="Open Sans" pitchFamily="34" charset="0"/>
                <a:ea typeface="Open Sans" pitchFamily="34" charset="0"/>
                <a:cs typeface="Open Sans" pitchFamily="34" charset="0"/>
              </a:rPr>
              <a:t>).</a:t>
            </a:r>
          </a:p>
          <a:p>
            <a:pPr marL="1350"/>
            <a:r>
              <a:rPr lang="en-US" sz="1000" dirty="0" smtClean="0">
                <a:latin typeface="Open Sans" pitchFamily="34" charset="0"/>
                <a:ea typeface="Open Sans" pitchFamily="34" charset="0"/>
                <a:cs typeface="Open Sans" pitchFamily="34" charset="0"/>
              </a:rPr>
              <a:t> </a:t>
            </a:r>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will be enrolled in </a:t>
            </a:r>
            <a:r>
              <a:rPr lang="en-US" sz="1000" dirty="0" err="1">
                <a:latin typeface="Open Sans" pitchFamily="34" charset="0"/>
                <a:ea typeface="Open Sans" pitchFamily="34" charset="0"/>
                <a:cs typeface="Open Sans" pitchFamily="34" charset="0"/>
              </a:rPr>
              <a:t>Programme</a:t>
            </a:r>
            <a:r>
              <a:rPr lang="en-US" sz="1000" dirty="0">
                <a:latin typeface="Open Sans" pitchFamily="34" charset="0"/>
                <a:ea typeface="Open Sans" pitchFamily="34" charset="0"/>
                <a:cs typeface="Open Sans" pitchFamily="34" charset="0"/>
              </a:rPr>
              <a:t> for </a:t>
            </a:r>
            <a:r>
              <a:rPr lang="en-US" sz="1000" b="1" dirty="0">
                <a:solidFill>
                  <a:srgbClr val="122A46"/>
                </a:solidFill>
                <a:latin typeface="Open Sans" pitchFamily="34" charset="0"/>
                <a:ea typeface="Open Sans" pitchFamily="34" charset="0"/>
                <a:cs typeface="Open Sans" pitchFamily="34" charset="0"/>
              </a:rPr>
              <a:t>International Student Assessment (PISA) </a:t>
            </a:r>
            <a:r>
              <a:rPr lang="en-US" sz="1000" dirty="0">
                <a:latin typeface="Open Sans" pitchFamily="34" charset="0"/>
                <a:ea typeface="Open Sans" pitchFamily="34" charset="0"/>
                <a:cs typeface="Open Sans" pitchFamily="34" charset="0"/>
              </a:rPr>
              <a:t>in 2018</a:t>
            </a:r>
            <a:r>
              <a:rPr lang="en-US" sz="1000" dirty="0" smtClean="0">
                <a:latin typeface="Open Sans" pitchFamily="34" charset="0"/>
                <a:ea typeface="Open Sans" pitchFamily="34" charset="0"/>
                <a:cs typeface="Open Sans" pitchFamily="34" charset="0"/>
              </a:rPr>
              <a:t>.</a:t>
            </a:r>
          </a:p>
          <a:p>
            <a:pPr marL="1350"/>
            <a:endParaRPr lang="en-US" sz="1000" dirty="0">
              <a:latin typeface="Open Sans" pitchFamily="34" charset="0"/>
              <a:ea typeface="Open Sans" pitchFamily="34" charset="0"/>
              <a:cs typeface="Open Sans" pitchFamily="34" charset="0"/>
            </a:endParaRPr>
          </a:p>
          <a:p>
            <a:pPr marL="17280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Ukraine joined EU framework </a:t>
            </a:r>
            <a:r>
              <a:rPr lang="en-US" sz="1000" dirty="0" err="1">
                <a:latin typeface="Open Sans" pitchFamily="34" charset="0"/>
                <a:ea typeface="Open Sans" pitchFamily="34" charset="0"/>
                <a:cs typeface="Open Sans" pitchFamily="34" charset="0"/>
              </a:rPr>
              <a:t>Programme</a:t>
            </a:r>
            <a:r>
              <a:rPr lang="en-US" sz="1000" dirty="0">
                <a:latin typeface="Open Sans" pitchFamily="34" charset="0"/>
                <a:ea typeface="Open Sans" pitchFamily="34" charset="0"/>
                <a:cs typeface="Open Sans" pitchFamily="34" charset="0"/>
              </a:rPr>
              <a:t> </a:t>
            </a:r>
            <a:r>
              <a:rPr lang="en-US" sz="1000" b="1" dirty="0">
                <a:solidFill>
                  <a:srgbClr val="122A46"/>
                </a:solidFill>
                <a:latin typeface="Open Sans" pitchFamily="34" charset="0"/>
                <a:ea typeface="Open Sans" pitchFamily="34" charset="0"/>
                <a:cs typeface="Open Sans" pitchFamily="34" charset="0"/>
              </a:rPr>
              <a:t>“Creative Europe”</a:t>
            </a:r>
            <a:endParaRPr lang="uk-UA" sz="1000" b="1"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4571430" y="987574"/>
            <a:ext cx="4321050" cy="2554545"/>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SOCIAL </a:t>
            </a:r>
            <a:r>
              <a:rPr lang="en-US" sz="1000" b="1" u="sng" dirty="0" smtClean="0">
                <a:solidFill>
                  <a:schemeClr val="bg1"/>
                </a:solidFill>
                <a:latin typeface="Open Sans" pitchFamily="34" charset="0"/>
                <a:ea typeface="Open Sans" pitchFamily="34" charset="0"/>
                <a:cs typeface="Open Sans" pitchFamily="34" charset="0"/>
              </a:rPr>
              <a:t>AND</a:t>
            </a:r>
          </a:p>
          <a:p>
            <a:r>
              <a:rPr lang="en-US" sz="1000" b="1" u="sng" dirty="0" smtClean="0">
                <a:solidFill>
                  <a:schemeClr val="bg1"/>
                </a:solidFill>
                <a:latin typeface="Open Sans" pitchFamily="34" charset="0"/>
                <a:ea typeface="Open Sans" pitchFamily="34" charset="0"/>
                <a:cs typeface="Open Sans" pitchFamily="34" charset="0"/>
              </a:rPr>
              <a:t>POLITICAL </a:t>
            </a:r>
            <a:r>
              <a:rPr lang="en-US" sz="1000" b="1" u="sng" dirty="0">
                <a:solidFill>
                  <a:schemeClr val="bg1"/>
                </a:solidFill>
                <a:latin typeface="Open Sans" pitchFamily="34" charset="0"/>
                <a:ea typeface="Open Sans" pitchFamily="34" charset="0"/>
                <a:cs typeface="Open Sans" pitchFamily="34" charset="0"/>
              </a:rPr>
              <a:t>AREA</a:t>
            </a:r>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a:solidFill>
                <a:srgbClr val="C00000"/>
              </a:solidFill>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a:latin typeface="Open Sans" pitchFamily="34" charset="0"/>
                <a:ea typeface="Open Sans" pitchFamily="34" charset="0"/>
                <a:cs typeface="Open Sans" pitchFamily="34" charset="0"/>
              </a:rPr>
              <a:t>New national holidays: </a:t>
            </a:r>
            <a:r>
              <a:rPr lang="en-US" sz="1000" b="1" dirty="0">
                <a:solidFill>
                  <a:srgbClr val="122A46"/>
                </a:solidFill>
                <a:latin typeface="Open Sans" pitchFamily="34" charset="0"/>
                <a:ea typeface="Open Sans" pitchFamily="34" charset="0"/>
                <a:cs typeface="Open Sans" pitchFamily="34" charset="0"/>
              </a:rPr>
              <a:t>the Day of Defender of Ukraine </a:t>
            </a:r>
            <a:r>
              <a:rPr lang="en-US" sz="1000" dirty="0">
                <a:latin typeface="Open Sans" pitchFamily="34" charset="0"/>
                <a:ea typeface="Open Sans" pitchFamily="34" charset="0"/>
                <a:cs typeface="Open Sans" pitchFamily="34" charset="0"/>
              </a:rPr>
              <a:t>(October 14), </a:t>
            </a:r>
            <a:r>
              <a:rPr lang="en-US" sz="1000" b="1" dirty="0">
                <a:solidFill>
                  <a:srgbClr val="122A46"/>
                </a:solidFill>
                <a:latin typeface="Open Sans" pitchFamily="34" charset="0"/>
                <a:ea typeface="Open Sans" pitchFamily="34" charset="0"/>
                <a:cs typeface="Open Sans" pitchFamily="34" charset="0"/>
              </a:rPr>
              <a:t>the Day of Remembrance and Reconciliation </a:t>
            </a:r>
            <a:r>
              <a:rPr lang="en-US" sz="1000" dirty="0">
                <a:latin typeface="Open Sans" pitchFamily="34" charset="0"/>
                <a:ea typeface="Open Sans" pitchFamily="34" charset="0"/>
                <a:cs typeface="Open Sans" pitchFamily="34" charset="0"/>
              </a:rPr>
              <a:t>(May 8</a:t>
            </a:r>
            <a:r>
              <a:rPr lang="en-US" sz="1000" dirty="0" smtClean="0">
                <a:latin typeface="Open Sans" pitchFamily="34" charset="0"/>
                <a:ea typeface="Open Sans" pitchFamily="34" charset="0"/>
                <a:cs typeface="Open Sans" pitchFamily="34" charset="0"/>
              </a:rPr>
              <a:t>).</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smtClean="0">
                <a:latin typeface="Open Sans" pitchFamily="34" charset="0"/>
                <a:ea typeface="Open Sans" pitchFamily="34" charset="0"/>
                <a:cs typeface="Open Sans" pitchFamily="34" charset="0"/>
              </a:rPr>
              <a:t>Established </a:t>
            </a:r>
            <a:r>
              <a:rPr lang="en-US" sz="1000" dirty="0">
                <a:latin typeface="Open Sans" pitchFamily="34" charset="0"/>
                <a:ea typeface="Open Sans" pitchFamily="34" charset="0"/>
                <a:cs typeface="Open Sans" pitchFamily="34" charset="0"/>
              </a:rPr>
              <a:t>celebration of </a:t>
            </a:r>
            <a:r>
              <a:rPr lang="en-US" sz="1000" b="1" dirty="0">
                <a:solidFill>
                  <a:srgbClr val="122A46"/>
                </a:solidFill>
                <a:latin typeface="Open Sans" pitchFamily="34" charset="0"/>
                <a:ea typeface="Open Sans" pitchFamily="34" charset="0"/>
                <a:cs typeface="Open Sans" pitchFamily="34" charset="0"/>
              </a:rPr>
              <a:t>the Day of the Heavenly Hundred Heroes</a:t>
            </a:r>
            <a:r>
              <a:rPr lang="en-US" sz="1000" dirty="0">
                <a:latin typeface="Open Sans" pitchFamily="34" charset="0"/>
                <a:ea typeface="Open Sans" pitchFamily="34" charset="0"/>
                <a:cs typeface="Open Sans" pitchFamily="34" charset="0"/>
              </a:rPr>
              <a:t> (February 20) and </a:t>
            </a:r>
            <a:r>
              <a:rPr lang="en-US" sz="1000" b="1" dirty="0">
                <a:solidFill>
                  <a:srgbClr val="122A46"/>
                </a:solidFill>
                <a:latin typeface="Open Sans" pitchFamily="34" charset="0"/>
                <a:ea typeface="Open Sans" pitchFamily="34" charset="0"/>
                <a:cs typeface="Open Sans" pitchFamily="34" charset="0"/>
              </a:rPr>
              <a:t>the Day of Freedom and Dignity </a:t>
            </a:r>
            <a:r>
              <a:rPr lang="en-US" sz="1000" dirty="0">
                <a:latin typeface="Open Sans" pitchFamily="34" charset="0"/>
                <a:ea typeface="Open Sans" pitchFamily="34" charset="0"/>
                <a:cs typeface="Open Sans" pitchFamily="34" charset="0"/>
              </a:rPr>
              <a:t>(November 21</a:t>
            </a:r>
            <a:r>
              <a:rPr lang="en-US" sz="1000" dirty="0" smtClean="0">
                <a:latin typeface="Open Sans" pitchFamily="34" charset="0"/>
                <a:ea typeface="Open Sans" pitchFamily="34" charset="0"/>
                <a:cs typeface="Open Sans" pitchFamily="34" charset="0"/>
              </a:rPr>
              <a:t>).</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dirty="0" err="1" smtClean="0">
                <a:latin typeface="Open Sans" pitchFamily="34" charset="0"/>
                <a:ea typeface="Open Sans" pitchFamily="34" charset="0"/>
                <a:cs typeface="Open Sans" pitchFamily="34" charset="0"/>
              </a:rPr>
              <a:t>Decommunisation</a:t>
            </a:r>
            <a:r>
              <a:rPr lang="en-US" sz="1000" dirty="0" smtClean="0">
                <a:latin typeface="Open Sans" pitchFamily="34" charset="0"/>
                <a:ea typeface="Open Sans" pitchFamily="34" charset="0"/>
                <a:cs typeface="Open Sans" pitchFamily="34" charset="0"/>
              </a:rPr>
              <a:t> </a:t>
            </a:r>
            <a:r>
              <a:rPr lang="en-US" sz="1000" dirty="0">
                <a:latin typeface="Open Sans" pitchFamily="34" charset="0"/>
                <a:ea typeface="Open Sans" pitchFamily="34" charset="0"/>
                <a:cs typeface="Open Sans" pitchFamily="34" charset="0"/>
              </a:rPr>
              <a:t>started </a:t>
            </a:r>
            <a:r>
              <a:rPr lang="en-US" sz="1000" b="1" dirty="0">
                <a:solidFill>
                  <a:srgbClr val="122A46"/>
                </a:solidFill>
                <a:latin typeface="Open Sans" pitchFamily="34" charset="0"/>
                <a:ea typeface="Open Sans" pitchFamily="34" charset="0"/>
                <a:cs typeface="Open Sans" pitchFamily="34" charset="0"/>
              </a:rPr>
              <a:t>(979 towns and cities, and 24 districts were renamed</a:t>
            </a:r>
            <a:r>
              <a:rPr lang="en-US" sz="1000" b="1" dirty="0" smtClean="0">
                <a:solidFill>
                  <a:srgbClr val="122A46"/>
                </a:solidFill>
                <a:latin typeface="Open Sans" pitchFamily="34" charset="0"/>
                <a:ea typeface="Open Sans" pitchFamily="34" charset="0"/>
                <a:cs typeface="Open Sans" pitchFamily="34" charset="0"/>
              </a:rPr>
              <a:t>).</a:t>
            </a:r>
          </a:p>
          <a:p>
            <a:endParaRPr lang="en-US" sz="1000" dirty="0">
              <a:latin typeface="Open Sans" pitchFamily="34" charset="0"/>
              <a:ea typeface="Open Sans" pitchFamily="34" charset="0"/>
              <a:cs typeface="Open Sans" pitchFamily="34" charset="0"/>
            </a:endParaRPr>
          </a:p>
          <a:p>
            <a:pPr marL="171450" indent="-171450">
              <a:buFont typeface="Arial" panose="020B0604020202020204" pitchFamily="34" charset="0"/>
              <a:buChar char="•"/>
            </a:pPr>
            <a:r>
              <a:rPr lang="en-US" sz="1000" b="1" dirty="0" smtClean="0">
                <a:solidFill>
                  <a:srgbClr val="122A46"/>
                </a:solidFill>
                <a:latin typeface="Open Sans" pitchFamily="34" charset="0"/>
                <a:ea typeface="Open Sans" pitchFamily="34" charset="0"/>
                <a:cs typeface="Open Sans" pitchFamily="34" charset="0"/>
              </a:rPr>
              <a:t>More </a:t>
            </a:r>
            <a:r>
              <a:rPr lang="en-US" sz="1000" b="1" dirty="0">
                <a:solidFill>
                  <a:srgbClr val="122A46"/>
                </a:solidFill>
                <a:latin typeface="Open Sans" pitchFamily="34" charset="0"/>
                <a:ea typeface="Open Sans" pitchFamily="34" charset="0"/>
                <a:cs typeface="Open Sans" pitchFamily="34" charset="0"/>
              </a:rPr>
              <a:t>than 1000 monuments of Lenin </a:t>
            </a:r>
            <a:r>
              <a:rPr lang="en-US" sz="1000" dirty="0">
                <a:latin typeface="Open Sans" pitchFamily="34" charset="0"/>
                <a:ea typeface="Open Sans" pitchFamily="34" charset="0"/>
                <a:cs typeface="Open Sans" pitchFamily="34" charset="0"/>
              </a:rPr>
              <a:t>and over </a:t>
            </a:r>
            <a:r>
              <a:rPr lang="en-US" sz="1000" b="1" dirty="0">
                <a:solidFill>
                  <a:srgbClr val="122A46"/>
                </a:solidFill>
                <a:latin typeface="Open Sans" pitchFamily="34" charset="0"/>
                <a:ea typeface="Open Sans" pitchFamily="34" charset="0"/>
                <a:cs typeface="Open Sans" pitchFamily="34" charset="0"/>
              </a:rPr>
              <a:t>150 monuments of other Soviet figures</a:t>
            </a:r>
            <a:r>
              <a:rPr lang="en-US" sz="1000" dirty="0">
                <a:latin typeface="Open Sans" pitchFamily="34" charset="0"/>
                <a:ea typeface="Open Sans" pitchFamily="34" charset="0"/>
                <a:cs typeface="Open Sans" pitchFamily="34" charset="0"/>
              </a:rPr>
              <a:t> were demolished.</a:t>
            </a:r>
          </a:p>
          <a:p>
            <a:pPr marL="171450" indent="-171450">
              <a:buFont typeface="Arial" panose="020B0604020202020204" pitchFamily="34" charset="0"/>
              <a:buChar char="•"/>
            </a:pPr>
            <a:endParaRPr lang="en-US" sz="1000" dirty="0">
              <a:latin typeface="Open Sans" pitchFamily="34" charset="0"/>
              <a:ea typeface="Open Sans" pitchFamily="34" charset="0"/>
              <a:cs typeface="Open Sans" pitchFamily="34" charset="0"/>
            </a:endParaRPr>
          </a:p>
        </p:txBody>
      </p:sp>
      <p:grpSp>
        <p:nvGrpSpPr>
          <p:cNvPr id="11" name="Группа 10"/>
          <p:cNvGrpSpPr/>
          <p:nvPr/>
        </p:nvGrpSpPr>
        <p:grpSpPr>
          <a:xfrm>
            <a:off x="2340149" y="72857"/>
            <a:ext cx="4463702" cy="461665"/>
            <a:chOff x="2340149" y="72857"/>
            <a:chExt cx="4463702" cy="461665"/>
          </a:xfrm>
        </p:grpSpPr>
        <p:sp>
          <p:nvSpPr>
            <p:cNvPr id="12" name="TextBox 11"/>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3" name="Прямая соединительная линия 12"/>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84107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9608"/>
            <a:ext cx="9143994" cy="5124281"/>
          </a:xfrm>
          <a:prstGeom prst="rect">
            <a:avLst/>
          </a:prstGeom>
        </p:spPr>
      </p:pic>
      <p:sp>
        <p:nvSpPr>
          <p:cNvPr id="9" name="Прямоугольник 8"/>
          <p:cNvSpPr/>
          <p:nvPr/>
        </p:nvSpPr>
        <p:spPr>
          <a:xfrm>
            <a:off x="5436096" y="557847"/>
            <a:ext cx="3024336" cy="1169551"/>
          </a:xfrm>
          <a:prstGeom prst="rect">
            <a:avLst/>
          </a:prstGeom>
        </p:spPr>
        <p:txBody>
          <a:bodyPr wrap="square">
            <a:spAutoFit/>
          </a:bodyPr>
          <a:lstStyle/>
          <a:p>
            <a:r>
              <a:rPr lang="en-US" sz="1000" b="1" u="sng" dirty="0">
                <a:solidFill>
                  <a:srgbClr val="122A46"/>
                </a:solidFill>
                <a:latin typeface="Open Sans" pitchFamily="34" charset="0"/>
                <a:ea typeface="Open Sans" pitchFamily="34" charset="0"/>
                <a:cs typeface="Open Sans" pitchFamily="34" charset="0"/>
              </a:rPr>
              <a:t>Russian occupation of Crimea and </a:t>
            </a:r>
            <a:r>
              <a:rPr lang="en-US" sz="1000" b="1" u="sng" dirty="0" smtClean="0">
                <a:solidFill>
                  <a:srgbClr val="122A46"/>
                </a:solidFill>
                <a:latin typeface="Open Sans" pitchFamily="34" charset="0"/>
                <a:ea typeface="Open Sans" pitchFamily="34" charset="0"/>
                <a:cs typeface="Open Sans" pitchFamily="34" charset="0"/>
              </a:rPr>
              <a:t>areas</a:t>
            </a:r>
          </a:p>
          <a:p>
            <a:r>
              <a:rPr lang="en-US" sz="1000" b="1" u="sng" dirty="0" smtClean="0">
                <a:solidFill>
                  <a:srgbClr val="122A46"/>
                </a:solidFill>
                <a:latin typeface="Open Sans" pitchFamily="34" charset="0"/>
                <a:ea typeface="Open Sans" pitchFamily="34" charset="0"/>
                <a:cs typeface="Open Sans" pitchFamily="34" charset="0"/>
              </a:rPr>
              <a:t>of </a:t>
            </a:r>
            <a:r>
              <a:rPr lang="en-US" sz="1000" b="1" u="sng" dirty="0">
                <a:solidFill>
                  <a:srgbClr val="122A46"/>
                </a:solidFill>
                <a:latin typeface="Open Sans" pitchFamily="34" charset="0"/>
                <a:ea typeface="Open Sans" pitchFamily="34" charset="0"/>
                <a:cs typeface="Open Sans" pitchFamily="34" charset="0"/>
              </a:rPr>
              <a:t>Donetsk and </a:t>
            </a:r>
            <a:r>
              <a:rPr lang="en-US" sz="1000" b="1" u="sng" dirty="0" err="1">
                <a:solidFill>
                  <a:srgbClr val="122A46"/>
                </a:solidFill>
                <a:latin typeface="Open Sans" pitchFamily="34" charset="0"/>
                <a:ea typeface="Open Sans" pitchFamily="34" charset="0"/>
                <a:cs typeface="Open Sans" pitchFamily="34" charset="0"/>
              </a:rPr>
              <a:t>Luhansk</a:t>
            </a:r>
            <a:r>
              <a:rPr lang="en-US" sz="1000" b="1" u="sng" dirty="0">
                <a:solidFill>
                  <a:srgbClr val="122A46"/>
                </a:solidFill>
                <a:latin typeface="Open Sans" pitchFamily="34" charset="0"/>
                <a:ea typeface="Open Sans" pitchFamily="34" charset="0"/>
                <a:cs typeface="Open Sans" pitchFamily="34" charset="0"/>
              </a:rPr>
              <a:t> </a:t>
            </a:r>
            <a:r>
              <a:rPr lang="en-US" sz="1000" b="1" u="sng" dirty="0" smtClean="0">
                <a:solidFill>
                  <a:srgbClr val="122A46"/>
                </a:solidFill>
                <a:latin typeface="Open Sans" pitchFamily="34" charset="0"/>
                <a:ea typeface="Open Sans" pitchFamily="34" charset="0"/>
                <a:cs typeface="Open Sans" pitchFamily="34" charset="0"/>
              </a:rPr>
              <a:t>regions</a:t>
            </a:r>
          </a:p>
          <a:p>
            <a:pPr lvl="0">
              <a:buClr>
                <a:schemeClr val="dk1"/>
              </a:buClr>
              <a:buSzPct val="100000"/>
              <a:buFont typeface="Arial"/>
              <a:buChar char="•"/>
            </a:pPr>
            <a:r>
              <a:rPr lang="en-US" sz="1000" dirty="0">
                <a:solidFill>
                  <a:schemeClr val="dk1"/>
                </a:solidFill>
                <a:latin typeface="Open Sans" pitchFamily="34" charset="0"/>
                <a:ea typeface="Open Sans" pitchFamily="34" charset="0"/>
                <a:cs typeface="Open Sans" pitchFamily="34" charset="0"/>
                <a:sym typeface="PT Sans"/>
              </a:rPr>
              <a:t> Industrial production dropped </a:t>
            </a:r>
            <a:r>
              <a:rPr lang="en-US" sz="1000" b="1" dirty="0">
                <a:solidFill>
                  <a:srgbClr val="122A46"/>
                </a:solidFill>
                <a:latin typeface="Open Sans" pitchFamily="34" charset="0"/>
                <a:ea typeface="Open Sans" pitchFamily="34" charset="0"/>
                <a:cs typeface="Open Sans" pitchFamily="34" charset="0"/>
                <a:sym typeface="PT Sans"/>
              </a:rPr>
              <a:t>by 20%</a:t>
            </a:r>
          </a:p>
          <a:p>
            <a:pPr lvl="0">
              <a:buClr>
                <a:schemeClr val="dk1"/>
              </a:buClr>
              <a:buSzPct val="100000"/>
              <a:buFont typeface="Arial"/>
              <a:buChar char="•"/>
            </a:pPr>
            <a:r>
              <a:rPr lang="en-US" sz="1000" dirty="0">
                <a:solidFill>
                  <a:schemeClr val="dk1"/>
                </a:solidFill>
                <a:latin typeface="Open Sans" pitchFamily="34" charset="0"/>
                <a:ea typeface="Open Sans" pitchFamily="34" charset="0"/>
                <a:cs typeface="Open Sans" pitchFamily="34" charset="0"/>
                <a:sym typeface="PT Sans"/>
              </a:rPr>
              <a:t> About </a:t>
            </a:r>
            <a:r>
              <a:rPr lang="en-US" sz="1000" b="1" dirty="0">
                <a:solidFill>
                  <a:srgbClr val="122A46"/>
                </a:solidFill>
                <a:latin typeface="Open Sans" pitchFamily="34" charset="0"/>
                <a:ea typeface="Open Sans" pitchFamily="34" charset="0"/>
                <a:cs typeface="Open Sans" pitchFamily="34" charset="0"/>
                <a:sym typeface="PT Sans"/>
              </a:rPr>
              <a:t>$ 200 </a:t>
            </a:r>
            <a:r>
              <a:rPr lang="en-US" sz="1000" b="1" dirty="0" err="1">
                <a:solidFill>
                  <a:srgbClr val="122A46"/>
                </a:solidFill>
                <a:latin typeface="Open Sans" pitchFamily="34" charset="0"/>
                <a:ea typeface="Open Sans" pitchFamily="34" charset="0"/>
                <a:cs typeface="Open Sans" pitchFamily="34" charset="0"/>
                <a:sym typeface="PT Sans"/>
              </a:rPr>
              <a:t>mln</a:t>
            </a:r>
            <a:r>
              <a:rPr lang="en-US" sz="1000" b="1" dirty="0">
                <a:solidFill>
                  <a:srgbClr val="122A46"/>
                </a:solidFill>
                <a:latin typeface="Open Sans" pitchFamily="34" charset="0"/>
                <a:ea typeface="Open Sans" pitchFamily="34" charset="0"/>
                <a:cs typeface="Open Sans" pitchFamily="34" charset="0"/>
                <a:sym typeface="PT Sans"/>
              </a:rPr>
              <a:t> </a:t>
            </a:r>
            <a:r>
              <a:rPr lang="en-US" sz="1000" dirty="0">
                <a:solidFill>
                  <a:schemeClr val="dk1"/>
                </a:solidFill>
                <a:latin typeface="Open Sans" pitchFamily="34" charset="0"/>
                <a:ea typeface="Open Sans" pitchFamily="34" charset="0"/>
                <a:cs typeface="Open Sans" pitchFamily="34" charset="0"/>
                <a:sym typeface="PT Sans"/>
              </a:rPr>
              <a:t>monthly spent </a:t>
            </a:r>
            <a:r>
              <a:rPr lang="en-US" sz="1000" dirty="0" smtClean="0">
                <a:solidFill>
                  <a:schemeClr val="dk1"/>
                </a:solidFill>
                <a:latin typeface="Open Sans" pitchFamily="34" charset="0"/>
                <a:ea typeface="Open Sans" pitchFamily="34" charset="0"/>
                <a:cs typeface="Open Sans" pitchFamily="34" charset="0"/>
                <a:sym typeface="PT Sans"/>
              </a:rPr>
              <a:t>providing</a:t>
            </a:r>
          </a:p>
          <a:p>
            <a:pPr lvl="0">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  utilities </a:t>
            </a:r>
            <a:r>
              <a:rPr lang="en-US" sz="1000" dirty="0">
                <a:solidFill>
                  <a:schemeClr val="dk1"/>
                </a:solidFill>
                <a:latin typeface="Open Sans" pitchFamily="34" charset="0"/>
                <a:ea typeface="Open Sans" pitchFamily="34" charset="0"/>
                <a:cs typeface="Open Sans" pitchFamily="34" charset="0"/>
                <a:sym typeface="PT Sans"/>
              </a:rPr>
              <a:t>to the occupied territories</a:t>
            </a:r>
          </a:p>
          <a:p>
            <a:pPr lvl="0">
              <a:buClr>
                <a:schemeClr val="dk1"/>
              </a:buClr>
              <a:buSzPct val="100000"/>
              <a:buFont typeface="Arial"/>
              <a:buChar char="•"/>
            </a:pPr>
            <a:r>
              <a:rPr lang="en-US" sz="1000" dirty="0">
                <a:solidFill>
                  <a:schemeClr val="dk1"/>
                </a:solidFill>
                <a:latin typeface="Open Sans" pitchFamily="34" charset="0"/>
                <a:ea typeface="Open Sans" pitchFamily="34" charset="0"/>
                <a:cs typeface="Open Sans" pitchFamily="34" charset="0"/>
                <a:sym typeface="PT Sans"/>
              </a:rPr>
              <a:t> GDP dropped by </a:t>
            </a:r>
            <a:r>
              <a:rPr lang="en-US" sz="1000" b="1" dirty="0">
                <a:solidFill>
                  <a:srgbClr val="122A46"/>
                </a:solidFill>
                <a:latin typeface="Open Sans" pitchFamily="34" charset="0"/>
                <a:ea typeface="Open Sans" pitchFamily="34" charset="0"/>
                <a:cs typeface="Open Sans" pitchFamily="34" charset="0"/>
                <a:sym typeface="PT Sans"/>
              </a:rPr>
              <a:t>17-20% </a:t>
            </a:r>
            <a:r>
              <a:rPr lang="en-US" sz="1000" dirty="0">
                <a:solidFill>
                  <a:schemeClr val="dk1"/>
                </a:solidFill>
                <a:latin typeface="Open Sans" pitchFamily="34" charset="0"/>
                <a:ea typeface="Open Sans" pitchFamily="34" charset="0"/>
                <a:cs typeface="Open Sans" pitchFamily="34" charset="0"/>
                <a:sym typeface="PT Sans"/>
              </a:rPr>
              <a:t>due to war </a:t>
            </a:r>
            <a:r>
              <a:rPr lang="en-US" sz="1000" dirty="0" smtClean="0">
                <a:solidFill>
                  <a:schemeClr val="dk1"/>
                </a:solidFill>
                <a:latin typeface="Open Sans" pitchFamily="34" charset="0"/>
                <a:ea typeface="Open Sans" pitchFamily="34" charset="0"/>
                <a:cs typeface="Open Sans" pitchFamily="34" charset="0"/>
                <a:sym typeface="PT Sans"/>
              </a:rPr>
              <a:t>and</a:t>
            </a:r>
          </a:p>
          <a:p>
            <a:pPr>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  annexation of Crimea</a:t>
            </a:r>
            <a:endParaRPr lang="en-US" sz="1000" dirty="0">
              <a:solidFill>
                <a:schemeClr val="dk1"/>
              </a:solidFill>
              <a:latin typeface="Open Sans" pitchFamily="34" charset="0"/>
              <a:ea typeface="Open Sans" pitchFamily="34" charset="0"/>
              <a:cs typeface="Open Sans" pitchFamily="34" charset="0"/>
              <a:sym typeface="PT Sans"/>
            </a:endParaRPr>
          </a:p>
        </p:txBody>
      </p:sp>
      <p:sp>
        <p:nvSpPr>
          <p:cNvPr id="10" name="TextBox 9"/>
          <p:cNvSpPr txBox="1"/>
          <p:nvPr/>
        </p:nvSpPr>
        <p:spPr>
          <a:xfrm>
            <a:off x="5940152" y="1998008"/>
            <a:ext cx="2232248" cy="861774"/>
          </a:xfrm>
          <a:prstGeom prst="rect">
            <a:avLst/>
          </a:prstGeom>
          <a:noFill/>
        </p:spPr>
        <p:txBody>
          <a:bodyPr wrap="square" rtlCol="0">
            <a:spAutoFit/>
          </a:bodyPr>
          <a:lstStyle/>
          <a:p>
            <a:pPr lvl="0">
              <a:buSzPct val="25000"/>
            </a:pPr>
            <a:r>
              <a:rPr lang="en-US" sz="1000" b="1" u="sng" dirty="0">
                <a:solidFill>
                  <a:srgbClr val="122A46"/>
                </a:solidFill>
                <a:latin typeface="Open Sans" pitchFamily="34" charset="0"/>
                <a:ea typeface="Open Sans" pitchFamily="34" charset="0"/>
                <a:cs typeface="Open Sans" pitchFamily="34" charset="0"/>
                <a:sym typeface="PT Sans"/>
              </a:rPr>
              <a:t>Military aggression by the Russian Federation</a:t>
            </a:r>
          </a:p>
          <a:p>
            <a:pPr lvl="0">
              <a:buSzPct val="25000"/>
            </a:pPr>
            <a:r>
              <a:rPr lang="en-US" sz="1000" dirty="0">
                <a:solidFill>
                  <a:schemeClr val="dk1"/>
                </a:solidFill>
                <a:latin typeface="Open Sans" pitchFamily="34" charset="0"/>
                <a:ea typeface="Open Sans" pitchFamily="34" charset="0"/>
                <a:cs typeface="Open Sans" pitchFamily="34" charset="0"/>
                <a:sym typeface="PT Sans"/>
              </a:rPr>
              <a:t>Military budget reached 5% of GDP in 2016 or </a:t>
            </a:r>
            <a:r>
              <a:rPr lang="en-US" sz="1000" b="1" dirty="0">
                <a:solidFill>
                  <a:srgbClr val="122A46"/>
                </a:solidFill>
                <a:latin typeface="Open Sans" pitchFamily="34" charset="0"/>
                <a:ea typeface="Open Sans" pitchFamily="34" charset="0"/>
                <a:cs typeface="Open Sans" pitchFamily="34" charset="0"/>
                <a:sym typeface="PT Sans"/>
              </a:rPr>
              <a:t>UAH </a:t>
            </a:r>
            <a:r>
              <a:rPr lang="en-US" sz="1000" b="1" dirty="0" smtClean="0">
                <a:solidFill>
                  <a:srgbClr val="122A46"/>
                </a:solidFill>
                <a:latin typeface="Open Sans" pitchFamily="34" charset="0"/>
                <a:ea typeface="Open Sans" pitchFamily="34" charset="0"/>
                <a:cs typeface="Open Sans" pitchFamily="34" charset="0"/>
                <a:sym typeface="PT Sans"/>
              </a:rPr>
              <a:t>113.6bn.</a:t>
            </a:r>
          </a:p>
          <a:p>
            <a:pPr lvl="0">
              <a:buSzPct val="25000"/>
            </a:pPr>
            <a:r>
              <a:rPr lang="en-US" sz="1000" b="1" dirty="0" smtClean="0">
                <a:solidFill>
                  <a:srgbClr val="122A46"/>
                </a:solidFill>
                <a:latin typeface="Open Sans" pitchFamily="34" charset="0"/>
                <a:ea typeface="Open Sans" pitchFamily="34" charset="0"/>
                <a:cs typeface="Open Sans" pitchFamily="34" charset="0"/>
                <a:sym typeface="PT Sans"/>
              </a:rPr>
              <a:t>Six </a:t>
            </a:r>
            <a:r>
              <a:rPr lang="en-US" sz="1000" b="1" dirty="0">
                <a:solidFill>
                  <a:srgbClr val="122A46"/>
                </a:solidFill>
                <a:latin typeface="Open Sans" pitchFamily="34" charset="0"/>
                <a:ea typeface="Open Sans" pitchFamily="34" charset="0"/>
                <a:cs typeface="Open Sans" pitchFamily="34" charset="0"/>
                <a:sym typeface="PT Sans"/>
              </a:rPr>
              <a:t>times more than in 2013</a:t>
            </a:r>
            <a:r>
              <a:rPr lang="en-US" sz="1000" b="1" dirty="0" smtClean="0">
                <a:solidFill>
                  <a:srgbClr val="122A46"/>
                </a:solidFill>
                <a:latin typeface="Open Sans" pitchFamily="34" charset="0"/>
                <a:ea typeface="Open Sans" pitchFamily="34" charset="0"/>
                <a:cs typeface="Open Sans" pitchFamily="34" charset="0"/>
                <a:sym typeface="PT Sans"/>
              </a:rPr>
              <a:t>.</a:t>
            </a:r>
            <a:endParaRPr lang="en-US" sz="1000" b="1" dirty="0">
              <a:solidFill>
                <a:srgbClr val="122A46"/>
              </a:solidFill>
              <a:latin typeface="Open Sans" pitchFamily="34" charset="0"/>
              <a:ea typeface="Open Sans" pitchFamily="34" charset="0"/>
              <a:cs typeface="Open Sans" pitchFamily="34" charset="0"/>
              <a:sym typeface="PT Sans"/>
            </a:endParaRPr>
          </a:p>
        </p:txBody>
      </p:sp>
      <p:sp>
        <p:nvSpPr>
          <p:cNvPr id="11" name="TextBox 10"/>
          <p:cNvSpPr txBox="1"/>
          <p:nvPr/>
        </p:nvSpPr>
        <p:spPr>
          <a:xfrm>
            <a:off x="5698518" y="3363838"/>
            <a:ext cx="2545890" cy="553998"/>
          </a:xfrm>
          <a:prstGeom prst="rect">
            <a:avLst/>
          </a:prstGeom>
          <a:noFill/>
        </p:spPr>
        <p:txBody>
          <a:bodyPr wrap="none" rtlCol="0">
            <a:spAutoFit/>
          </a:bodyPr>
          <a:lstStyle/>
          <a:p>
            <a:pPr lvl="0">
              <a:buSzPct val="25000"/>
            </a:pPr>
            <a:r>
              <a:rPr lang="en-US" sz="1000" b="1" u="sng" dirty="0">
                <a:solidFill>
                  <a:srgbClr val="122A46"/>
                </a:solidFill>
                <a:latin typeface="Open Sans" pitchFamily="34" charset="0"/>
                <a:ea typeface="Open Sans" pitchFamily="34" charset="0"/>
                <a:cs typeface="Open Sans" pitchFamily="34" charset="0"/>
                <a:sym typeface="PT Sans"/>
              </a:rPr>
              <a:t>Price drop for key Ukrainian exports </a:t>
            </a:r>
          </a:p>
          <a:p>
            <a:pPr lvl="0">
              <a:buSzPct val="25000"/>
            </a:pPr>
            <a:r>
              <a:rPr lang="en-US" sz="1000" dirty="0">
                <a:solidFill>
                  <a:schemeClr val="dk1"/>
                </a:solidFill>
                <a:latin typeface="Open Sans" pitchFamily="34" charset="0"/>
                <a:ea typeface="Open Sans" pitchFamily="34" charset="0"/>
                <a:cs typeface="Open Sans" pitchFamily="34" charset="0"/>
                <a:sym typeface="PT Sans"/>
              </a:rPr>
              <a:t>Export revenue in 2015 fell </a:t>
            </a:r>
            <a:r>
              <a:rPr lang="en-US" sz="1000" dirty="0" smtClean="0">
                <a:solidFill>
                  <a:schemeClr val="dk1"/>
                </a:solidFill>
                <a:latin typeface="Open Sans" pitchFamily="34" charset="0"/>
                <a:ea typeface="Open Sans" pitchFamily="34" charset="0"/>
                <a:cs typeface="Open Sans" pitchFamily="34" charset="0"/>
                <a:sym typeface="PT Sans"/>
              </a:rPr>
              <a:t>by</a:t>
            </a:r>
          </a:p>
          <a:p>
            <a:pPr lvl="0">
              <a:buSzPct val="25000"/>
            </a:pPr>
            <a:r>
              <a:rPr lang="en-US" sz="1000" b="1" dirty="0" smtClean="0">
                <a:solidFill>
                  <a:srgbClr val="122A46"/>
                </a:solidFill>
                <a:latin typeface="Open Sans" pitchFamily="34" charset="0"/>
                <a:ea typeface="Open Sans" pitchFamily="34" charset="0"/>
                <a:cs typeface="Open Sans" pitchFamily="34" charset="0"/>
                <a:sym typeface="PT Sans"/>
              </a:rPr>
              <a:t>$25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a:solidFill>
                  <a:srgbClr val="122A46"/>
                </a:solidFill>
                <a:latin typeface="Open Sans" pitchFamily="34" charset="0"/>
                <a:ea typeface="Open Sans" pitchFamily="34" charset="0"/>
                <a:cs typeface="Open Sans" pitchFamily="34" charset="0"/>
                <a:sym typeface="PT Sans"/>
              </a:rPr>
              <a:t> (-39%) </a:t>
            </a:r>
            <a:r>
              <a:rPr lang="en-US" sz="1000" dirty="0">
                <a:solidFill>
                  <a:schemeClr val="dk1"/>
                </a:solidFill>
                <a:latin typeface="Open Sans" pitchFamily="34" charset="0"/>
                <a:ea typeface="Open Sans" pitchFamily="34" charset="0"/>
                <a:cs typeface="Open Sans" pitchFamily="34" charset="0"/>
                <a:sym typeface="PT Sans"/>
              </a:rPr>
              <a:t>vs. </a:t>
            </a:r>
            <a:r>
              <a:rPr lang="en-US" sz="1000" dirty="0" smtClean="0">
                <a:solidFill>
                  <a:schemeClr val="dk1"/>
                </a:solidFill>
                <a:latin typeface="Open Sans" pitchFamily="34" charset="0"/>
                <a:ea typeface="Open Sans" pitchFamily="34" charset="0"/>
                <a:cs typeface="Open Sans" pitchFamily="34" charset="0"/>
                <a:sym typeface="PT Sans"/>
              </a:rPr>
              <a:t>2013</a:t>
            </a:r>
            <a:endParaRPr lang="en-US" sz="1000" dirty="0">
              <a:solidFill>
                <a:schemeClr val="dk1"/>
              </a:solidFill>
              <a:latin typeface="Open Sans" pitchFamily="34" charset="0"/>
              <a:ea typeface="Open Sans" pitchFamily="34" charset="0"/>
              <a:cs typeface="Open Sans" pitchFamily="34" charset="0"/>
              <a:sym typeface="PT Sans"/>
            </a:endParaRPr>
          </a:p>
        </p:txBody>
      </p:sp>
      <p:sp>
        <p:nvSpPr>
          <p:cNvPr id="12" name="TextBox 11"/>
          <p:cNvSpPr txBox="1"/>
          <p:nvPr/>
        </p:nvSpPr>
        <p:spPr>
          <a:xfrm>
            <a:off x="3923928" y="4083918"/>
            <a:ext cx="3113353" cy="553998"/>
          </a:xfrm>
          <a:prstGeom prst="rect">
            <a:avLst/>
          </a:prstGeom>
          <a:noFill/>
        </p:spPr>
        <p:txBody>
          <a:bodyPr wrap="none" rtlCol="0">
            <a:spAutoFit/>
          </a:bodyPr>
          <a:lstStyle/>
          <a:p>
            <a:pPr marL="0" lvl="1">
              <a:buSzPct val="25000"/>
            </a:pPr>
            <a:r>
              <a:rPr lang="en-US" sz="1000" b="1" u="sng" dirty="0">
                <a:solidFill>
                  <a:srgbClr val="122A46"/>
                </a:solidFill>
                <a:latin typeface="Open Sans" pitchFamily="34" charset="0"/>
                <a:ea typeface="Open Sans" pitchFamily="34" charset="0"/>
                <a:cs typeface="Open Sans" pitchFamily="34" charset="0"/>
                <a:sym typeface="PT Sans"/>
              </a:rPr>
              <a:t>Energy aggression by the Russian Federation</a:t>
            </a:r>
          </a:p>
          <a:p>
            <a:r>
              <a:rPr lang="en-US" sz="1000" dirty="0">
                <a:latin typeface="Open Sans" pitchFamily="34" charset="0"/>
                <a:ea typeface="Open Sans" pitchFamily="34" charset="0"/>
                <a:cs typeface="Open Sans" pitchFamily="34" charset="0"/>
              </a:rPr>
              <a:t>Damage from loss of energy facilities in Crimea </a:t>
            </a:r>
            <a:r>
              <a:rPr lang="en-US" sz="1000" dirty="0" smtClean="0">
                <a:latin typeface="Open Sans" pitchFamily="34" charset="0"/>
                <a:ea typeface="Open Sans" pitchFamily="34" charset="0"/>
                <a:cs typeface="Open Sans" pitchFamily="34" charset="0"/>
              </a:rPr>
              <a:t>is</a:t>
            </a:r>
          </a:p>
          <a:p>
            <a:r>
              <a:rPr lang="en-US" sz="1000" dirty="0" smtClean="0">
                <a:latin typeface="Open Sans" pitchFamily="34" charset="0"/>
                <a:ea typeface="Open Sans" pitchFamily="34" charset="0"/>
                <a:cs typeface="Open Sans" pitchFamily="34" charset="0"/>
              </a:rPr>
              <a:t>estimated </a:t>
            </a:r>
            <a:r>
              <a:rPr lang="en-US" sz="1000" dirty="0">
                <a:latin typeface="Open Sans" pitchFamily="34" charset="0"/>
                <a:ea typeface="Open Sans" pitchFamily="34" charset="0"/>
                <a:cs typeface="Open Sans" pitchFamily="34" charset="0"/>
              </a:rPr>
              <a:t>at hundreds of billions dollars</a:t>
            </a:r>
            <a:endParaRPr lang="ru-RU" sz="1000" b="1" dirty="0">
              <a:solidFill>
                <a:srgbClr val="122A46"/>
              </a:solidFill>
              <a:latin typeface="Open Sans" pitchFamily="34" charset="0"/>
              <a:ea typeface="Open Sans" pitchFamily="34" charset="0"/>
              <a:cs typeface="Open Sans" pitchFamily="34" charset="0"/>
            </a:endParaRPr>
          </a:p>
        </p:txBody>
      </p:sp>
      <p:sp>
        <p:nvSpPr>
          <p:cNvPr id="13" name="TextBox 12"/>
          <p:cNvSpPr txBox="1"/>
          <p:nvPr/>
        </p:nvSpPr>
        <p:spPr>
          <a:xfrm>
            <a:off x="1259632" y="3363838"/>
            <a:ext cx="2198038" cy="707886"/>
          </a:xfrm>
          <a:prstGeom prst="rect">
            <a:avLst/>
          </a:prstGeom>
          <a:noFill/>
        </p:spPr>
        <p:txBody>
          <a:bodyPr wrap="none" rtlCol="0">
            <a:spAutoFit/>
          </a:bodyPr>
          <a:lstStyle/>
          <a:p>
            <a:pPr marL="0" lvl="1" algn="r">
              <a:buSzPct val="25000"/>
            </a:pPr>
            <a:r>
              <a:rPr lang="en-US" sz="1000" b="1" u="sng" dirty="0">
                <a:solidFill>
                  <a:srgbClr val="122A46"/>
                </a:solidFill>
                <a:latin typeface="Open Sans" pitchFamily="34" charset="0"/>
                <a:ea typeface="Open Sans" pitchFamily="34" charset="0"/>
                <a:cs typeface="Open Sans" pitchFamily="34" charset="0"/>
                <a:sym typeface="PT Sans"/>
              </a:rPr>
              <a:t>Trade and economic </a:t>
            </a:r>
            <a:r>
              <a:rPr lang="en-US" sz="1000" b="1" u="sng" dirty="0" smtClean="0">
                <a:solidFill>
                  <a:srgbClr val="122A46"/>
                </a:solidFill>
                <a:latin typeface="Open Sans" pitchFamily="34" charset="0"/>
                <a:ea typeface="Open Sans" pitchFamily="34" charset="0"/>
                <a:cs typeface="Open Sans" pitchFamily="34" charset="0"/>
                <a:sym typeface="PT Sans"/>
              </a:rPr>
              <a:t>aggression</a:t>
            </a:r>
          </a:p>
          <a:p>
            <a:pPr marL="0" lvl="1"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of </a:t>
            </a:r>
            <a:r>
              <a:rPr lang="en-US" sz="1000" b="1" u="sng" dirty="0">
                <a:solidFill>
                  <a:srgbClr val="122A46"/>
                </a:solidFill>
                <a:latin typeface="Open Sans" pitchFamily="34" charset="0"/>
                <a:ea typeface="Open Sans" pitchFamily="34" charset="0"/>
                <a:cs typeface="Open Sans" pitchFamily="34" charset="0"/>
                <a:sym typeface="PT Sans"/>
              </a:rPr>
              <a:t>the Russia Federation</a:t>
            </a:r>
          </a:p>
          <a:p>
            <a:pPr algn="r"/>
            <a:r>
              <a:rPr lang="en-US" sz="1000" dirty="0">
                <a:latin typeface="Open Sans" pitchFamily="34" charset="0"/>
                <a:ea typeface="Open Sans" pitchFamily="34" charset="0"/>
                <a:cs typeface="Open Sans" pitchFamily="34" charset="0"/>
              </a:rPr>
              <a:t>Revenues from export to </a:t>
            </a:r>
            <a:r>
              <a:rPr lang="en-US" sz="1000" dirty="0" smtClean="0">
                <a:latin typeface="Open Sans" pitchFamily="34" charset="0"/>
                <a:ea typeface="Open Sans" pitchFamily="34" charset="0"/>
                <a:cs typeface="Open Sans" pitchFamily="34" charset="0"/>
              </a:rPr>
              <a:t>Russia</a:t>
            </a:r>
          </a:p>
          <a:p>
            <a:pPr algn="r"/>
            <a:r>
              <a:rPr lang="en-US" sz="1000" dirty="0" smtClean="0">
                <a:latin typeface="Open Sans" pitchFamily="34" charset="0"/>
                <a:ea typeface="Open Sans" pitchFamily="34" charset="0"/>
                <a:cs typeface="Open Sans" pitchFamily="34" charset="0"/>
              </a:rPr>
              <a:t>reduced </a:t>
            </a:r>
            <a:r>
              <a:rPr lang="en-US" sz="1000" dirty="0">
                <a:latin typeface="Open Sans" pitchFamily="34" charset="0"/>
                <a:ea typeface="Open Sans" pitchFamily="34" charset="0"/>
                <a:cs typeface="Open Sans" pitchFamily="34" charset="0"/>
              </a:rPr>
              <a:t>by </a:t>
            </a:r>
            <a:r>
              <a:rPr lang="en-US" sz="1000" b="1" dirty="0">
                <a:solidFill>
                  <a:srgbClr val="122A46"/>
                </a:solidFill>
                <a:latin typeface="Open Sans" pitchFamily="34" charset="0"/>
                <a:ea typeface="Open Sans" pitchFamily="34" charset="0"/>
                <a:cs typeface="Open Sans" pitchFamily="34" charset="0"/>
              </a:rPr>
              <a:t>$1-1.2 </a:t>
            </a:r>
            <a:r>
              <a:rPr lang="en-US" sz="1000" b="1" dirty="0" err="1">
                <a:solidFill>
                  <a:srgbClr val="122A46"/>
                </a:solidFill>
                <a:latin typeface="Open Sans" pitchFamily="34" charset="0"/>
                <a:ea typeface="Open Sans" pitchFamily="34" charset="0"/>
                <a:cs typeface="Open Sans" pitchFamily="34" charset="0"/>
              </a:rPr>
              <a:t>bn</a:t>
            </a:r>
            <a:r>
              <a:rPr lang="en-US" sz="1000" b="1" dirty="0">
                <a:solidFill>
                  <a:srgbClr val="122A46"/>
                </a:solidFill>
                <a:latin typeface="Open Sans" pitchFamily="34" charset="0"/>
                <a:ea typeface="Open Sans" pitchFamily="34" charset="0"/>
                <a:cs typeface="Open Sans" pitchFamily="34" charset="0"/>
              </a:rPr>
              <a:t> </a:t>
            </a:r>
            <a:r>
              <a:rPr lang="en-US" sz="1000" dirty="0">
                <a:latin typeface="Open Sans" pitchFamily="34" charset="0"/>
                <a:ea typeface="Open Sans" pitchFamily="34" charset="0"/>
                <a:cs typeface="Open Sans" pitchFamily="34" charset="0"/>
              </a:rPr>
              <a:t>annually</a:t>
            </a:r>
            <a:endParaRPr lang="uk-UA" sz="1000" b="1" dirty="0">
              <a:solidFill>
                <a:srgbClr val="122A46"/>
              </a:solidFill>
              <a:latin typeface="Open Sans" pitchFamily="34" charset="0"/>
              <a:ea typeface="Open Sans" pitchFamily="34" charset="0"/>
              <a:cs typeface="Open Sans" pitchFamily="34" charset="0"/>
            </a:endParaRPr>
          </a:p>
        </p:txBody>
      </p:sp>
      <p:sp>
        <p:nvSpPr>
          <p:cNvPr id="14" name="TextBox 13"/>
          <p:cNvSpPr txBox="1"/>
          <p:nvPr/>
        </p:nvSpPr>
        <p:spPr>
          <a:xfrm>
            <a:off x="-88913" y="2007299"/>
            <a:ext cx="3220753" cy="553998"/>
          </a:xfrm>
          <a:prstGeom prst="rect">
            <a:avLst/>
          </a:prstGeom>
          <a:noFill/>
        </p:spPr>
        <p:txBody>
          <a:bodyPr wrap="none" rtlCol="0">
            <a:spAutoFit/>
          </a:bodyPr>
          <a:lstStyle/>
          <a:p>
            <a:pPr marL="0" lvl="1" algn="r">
              <a:buSzPct val="25000"/>
            </a:pPr>
            <a:r>
              <a:rPr lang="en-US" sz="1000" b="1" u="sng" dirty="0">
                <a:solidFill>
                  <a:srgbClr val="122A46"/>
                </a:solidFill>
                <a:latin typeface="Open Sans" pitchFamily="34" charset="0"/>
                <a:ea typeface="Open Sans" pitchFamily="34" charset="0"/>
                <a:cs typeface="Open Sans" pitchFamily="34" charset="0"/>
                <a:sym typeface="PT Sans"/>
              </a:rPr>
              <a:t>Hybrid war</a:t>
            </a:r>
          </a:p>
          <a:p>
            <a:pPr lvl="1" algn="r">
              <a:buSzPct val="25000"/>
            </a:pPr>
            <a:r>
              <a:rPr lang="en-US" sz="1000" dirty="0">
                <a:solidFill>
                  <a:schemeClr val="dk1"/>
                </a:solidFill>
                <a:latin typeface="Open Sans" pitchFamily="34" charset="0"/>
                <a:ea typeface="Open Sans" pitchFamily="34" charset="0"/>
                <a:cs typeface="Open Sans" pitchFamily="34" charset="0"/>
                <a:sym typeface="PT Sans"/>
              </a:rPr>
              <a:t>Ukraine became target for </a:t>
            </a:r>
            <a:r>
              <a:rPr lang="en-US" sz="1000" dirty="0" smtClean="0">
                <a:solidFill>
                  <a:schemeClr val="dk1"/>
                </a:solidFill>
                <a:latin typeface="Open Sans" pitchFamily="34" charset="0"/>
                <a:ea typeface="Open Sans" pitchFamily="34" charset="0"/>
                <a:cs typeface="Open Sans" pitchFamily="34" charset="0"/>
                <a:sym typeface="PT Sans"/>
              </a:rPr>
              <a:t>testing</a:t>
            </a:r>
          </a:p>
          <a:p>
            <a:pPr lvl="1" algn="r">
              <a:buSzPct val="25000"/>
            </a:pPr>
            <a:r>
              <a:rPr lang="en-US" sz="1000" dirty="0" smtClean="0">
                <a:solidFill>
                  <a:schemeClr val="dk1"/>
                </a:solidFill>
                <a:latin typeface="Open Sans" pitchFamily="34" charset="0"/>
                <a:ea typeface="Open Sans" pitchFamily="34" charset="0"/>
                <a:cs typeface="Open Sans" pitchFamily="34" charset="0"/>
                <a:sym typeface="PT Sans"/>
              </a:rPr>
              <a:t>new </a:t>
            </a:r>
            <a:r>
              <a:rPr lang="en-US" sz="1000" dirty="0">
                <a:solidFill>
                  <a:schemeClr val="dk1"/>
                </a:solidFill>
                <a:latin typeface="Open Sans" pitchFamily="34" charset="0"/>
                <a:ea typeface="Open Sans" pitchFamily="34" charset="0"/>
                <a:cs typeface="Open Sans" pitchFamily="34" charset="0"/>
                <a:sym typeface="PT Sans"/>
              </a:rPr>
              <a:t>forms and technologies for aggression</a:t>
            </a:r>
          </a:p>
        </p:txBody>
      </p:sp>
      <p:sp>
        <p:nvSpPr>
          <p:cNvPr id="15" name="TextBox 14"/>
          <p:cNvSpPr txBox="1"/>
          <p:nvPr/>
        </p:nvSpPr>
        <p:spPr>
          <a:xfrm>
            <a:off x="964210" y="865624"/>
            <a:ext cx="3103734" cy="553998"/>
          </a:xfrm>
          <a:prstGeom prst="rect">
            <a:avLst/>
          </a:prstGeom>
          <a:noFill/>
        </p:spPr>
        <p:txBody>
          <a:bodyPr wrap="none" rtlCol="0">
            <a:spAutoFit/>
          </a:bodyPr>
          <a:lstStyle/>
          <a:p>
            <a:pPr marL="0" lvl="1" algn="r"/>
            <a:r>
              <a:rPr lang="en-US" sz="1000" b="1" u="sng" dirty="0">
                <a:solidFill>
                  <a:srgbClr val="122A46"/>
                </a:solidFill>
                <a:latin typeface="Open Sans" pitchFamily="34" charset="0"/>
                <a:ea typeface="Open Sans" pitchFamily="34" charset="0"/>
                <a:cs typeface="Open Sans" pitchFamily="34" charset="0"/>
              </a:rPr>
              <a:t>Information </a:t>
            </a:r>
            <a:r>
              <a:rPr lang="en-US" sz="1000" b="1" u="sng" dirty="0" smtClean="0">
                <a:solidFill>
                  <a:srgbClr val="122A46"/>
                </a:solidFill>
                <a:latin typeface="Open Sans" pitchFamily="34" charset="0"/>
                <a:ea typeface="Open Sans" pitchFamily="34" charset="0"/>
                <a:cs typeface="Open Sans" pitchFamily="34" charset="0"/>
              </a:rPr>
              <a:t>war</a:t>
            </a:r>
          </a:p>
          <a:p>
            <a:pPr marL="0" lvl="1" algn="r"/>
            <a:r>
              <a:rPr lang="en-US" sz="1000" dirty="0">
                <a:latin typeface="Open Sans" pitchFamily="34" charset="0"/>
                <a:ea typeface="Open Sans" pitchFamily="34" charset="0"/>
                <a:cs typeface="Open Sans" pitchFamily="34" charset="0"/>
              </a:rPr>
              <a:t>Large-scale information war launched by </a:t>
            </a:r>
            <a:r>
              <a:rPr lang="en-US" sz="1000" dirty="0" smtClean="0">
                <a:latin typeface="Open Sans" pitchFamily="34" charset="0"/>
                <a:ea typeface="Open Sans" pitchFamily="34" charset="0"/>
                <a:cs typeface="Open Sans" pitchFamily="34" charset="0"/>
              </a:rPr>
              <a:t>the</a:t>
            </a:r>
          </a:p>
          <a:p>
            <a:pPr marL="0" lvl="1" algn="r"/>
            <a:r>
              <a:rPr lang="en-US" sz="1000" dirty="0" smtClean="0">
                <a:latin typeface="Open Sans" pitchFamily="34" charset="0"/>
                <a:ea typeface="Open Sans" pitchFamily="34" charset="0"/>
                <a:cs typeface="Open Sans" pitchFamily="34" charset="0"/>
              </a:rPr>
              <a:t>Russian </a:t>
            </a:r>
            <a:r>
              <a:rPr lang="en-US" sz="1000" dirty="0">
                <a:latin typeface="Open Sans" pitchFamily="34" charset="0"/>
                <a:ea typeface="Open Sans" pitchFamily="34" charset="0"/>
                <a:cs typeface="Open Sans" pitchFamily="34" charset="0"/>
              </a:rPr>
              <a:t>Federation inside and outside of Ukraine</a:t>
            </a:r>
            <a:endParaRPr lang="uk-UA" sz="1000" dirty="0">
              <a:solidFill>
                <a:srgbClr val="C00000"/>
              </a:solidFill>
              <a:latin typeface="Open Sans" pitchFamily="34" charset="0"/>
              <a:ea typeface="Open Sans" pitchFamily="34" charset="0"/>
              <a:cs typeface="Open Sans" pitchFamily="34"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6" name="Группа 15"/>
          <p:cNvGrpSpPr/>
          <p:nvPr/>
        </p:nvGrpSpPr>
        <p:grpSpPr>
          <a:xfrm>
            <a:off x="2340149" y="72857"/>
            <a:ext cx="4463702" cy="461665"/>
            <a:chOff x="2340149" y="72857"/>
            <a:chExt cx="4463702" cy="461665"/>
          </a:xfrm>
        </p:grpSpPr>
        <p:sp>
          <p:nvSpPr>
            <p:cNvPr id="17" name="TextBox 16"/>
            <p:cNvSpPr txBox="1"/>
            <p:nvPr/>
          </p:nvSpPr>
          <p:spPr>
            <a:xfrm>
              <a:off x="3222111" y="72857"/>
              <a:ext cx="2699778"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PRECONDITIONS FOR REFORMS</a:t>
              </a:r>
              <a:r>
                <a:rPr lang="en-US" sz="1200" b="1" dirty="0" smtClean="0">
                  <a:solidFill>
                    <a:srgbClr val="122A46"/>
                  </a:solidFill>
                  <a:latin typeface="+mj-lt"/>
                  <a:cs typeface="Arial" pitchFamily="34" charset="0"/>
                </a:rPr>
                <a:t>:</a:t>
              </a:r>
              <a:endParaRPr lang="ru-RU" sz="1200" b="1" dirty="0" smtClean="0">
                <a:solidFill>
                  <a:srgbClr val="122A46"/>
                </a:solidFill>
                <a:latin typeface="+mj-lt"/>
                <a:cs typeface="Arial" pitchFamily="34" charset="0"/>
              </a:endParaRPr>
            </a:p>
            <a:p>
              <a:pPr algn="ctr">
                <a:defRPr/>
              </a:pPr>
              <a:r>
                <a:rPr lang="en-US" sz="1200" dirty="0" smtClean="0">
                  <a:solidFill>
                    <a:srgbClr val="122A46"/>
                  </a:solidFill>
                  <a:latin typeface="+mj-lt"/>
                  <a:cs typeface="Arial" pitchFamily="34" charset="0"/>
                </a:rPr>
                <a:t>EXTERNAL FACTORS</a:t>
              </a:r>
              <a:endParaRPr lang="ru-RU" sz="1200" b="1" dirty="0">
                <a:solidFill>
                  <a:srgbClr val="122A46"/>
                </a:solidFill>
                <a:latin typeface="+mj-lt"/>
                <a:cs typeface="Arial" pitchFamily="34" charset="0"/>
              </a:endParaRPr>
            </a:p>
          </p:txBody>
        </p:sp>
        <p:cxnSp>
          <p:nvCxnSpPr>
            <p:cNvPr id="18" name="Прямая соединительная линия 17"/>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5956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20</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5" cy="5124276"/>
          </a:xfrm>
          <a:prstGeom prst="rect">
            <a:avLst/>
          </a:prstGeom>
        </p:spPr>
      </p:pic>
      <p:sp>
        <p:nvSpPr>
          <p:cNvPr id="9" name="TextBox 8"/>
          <p:cNvSpPr txBox="1"/>
          <p:nvPr/>
        </p:nvSpPr>
        <p:spPr>
          <a:xfrm>
            <a:off x="581561" y="654695"/>
            <a:ext cx="8310919" cy="3862596"/>
          </a:xfrm>
          <a:prstGeom prst="rect">
            <a:avLst/>
          </a:prstGeom>
          <a:noFill/>
        </p:spPr>
        <p:txBody>
          <a:bodyPr wrap="square" rtlCol="0">
            <a:spAutoFit/>
          </a:bodyPr>
          <a:lstStyle/>
          <a:p>
            <a:r>
              <a:rPr lang="en-US" sz="1000" b="1" u="sng" dirty="0">
                <a:solidFill>
                  <a:schemeClr val="bg1"/>
                </a:solidFill>
                <a:latin typeface="Open Sans" pitchFamily="34" charset="0"/>
                <a:ea typeface="Open Sans" pitchFamily="34" charset="0"/>
                <a:cs typeface="Open Sans" pitchFamily="34" charset="0"/>
              </a:rPr>
              <a:t>COMPETITIVE </a:t>
            </a:r>
            <a:r>
              <a:rPr lang="en-US" sz="1000" b="1" u="sng" dirty="0" smtClean="0">
                <a:solidFill>
                  <a:schemeClr val="bg1"/>
                </a:solidFill>
                <a:latin typeface="Open Sans" pitchFamily="34" charset="0"/>
                <a:ea typeface="Open Sans" pitchFamily="34" charset="0"/>
                <a:cs typeface="Open Sans" pitchFamily="34" charset="0"/>
              </a:rPr>
              <a:t>SELECTION</a:t>
            </a:r>
            <a:endParaRPr lang="ru-RU" sz="1000" b="1" u="sng" dirty="0" smtClean="0">
              <a:solidFill>
                <a:schemeClr val="bg1"/>
              </a:solidFill>
              <a:latin typeface="Open Sans" pitchFamily="34" charset="0"/>
              <a:ea typeface="Open Sans" pitchFamily="34" charset="0"/>
              <a:cs typeface="Open Sans" pitchFamily="34" charset="0"/>
            </a:endParaRPr>
          </a:p>
          <a:p>
            <a:r>
              <a:rPr lang="en-US" sz="1000" b="1" u="sng" dirty="0" smtClean="0">
                <a:solidFill>
                  <a:schemeClr val="bg1"/>
                </a:solidFill>
                <a:latin typeface="Open Sans" pitchFamily="34" charset="0"/>
                <a:ea typeface="Open Sans" pitchFamily="34" charset="0"/>
                <a:cs typeface="Open Sans" pitchFamily="34" charset="0"/>
              </a:rPr>
              <a:t>INTRODUCED</a:t>
            </a:r>
            <a:endParaRPr lang="uk-UA" sz="1000" b="1" dirty="0" smtClean="0">
              <a:solidFill>
                <a:srgbClr val="C00000"/>
              </a:solidFill>
              <a:latin typeface="Open Sans" pitchFamily="34" charset="0"/>
              <a:ea typeface="Open Sans" pitchFamily="34" charset="0"/>
              <a:cs typeface="Open Sans" pitchFamily="34" charset="0"/>
            </a:endParaRPr>
          </a:p>
          <a:p>
            <a:endParaRPr lang="uk-UA" sz="1000" b="1" dirty="0" smtClean="0">
              <a:solidFill>
                <a:srgbClr val="C00000"/>
              </a:solidFill>
              <a:latin typeface="Open Sans" pitchFamily="34" charset="0"/>
              <a:ea typeface="Open Sans" pitchFamily="34" charset="0"/>
              <a:cs typeface="Open Sans" pitchFamily="34" charset="0"/>
            </a:endParaRPr>
          </a:p>
          <a:p>
            <a:pPr marL="171450" lvl="0" indent="-171450">
              <a:spcBef>
                <a:spcPts val="300"/>
              </a:spcBef>
              <a:buSzPct val="25000"/>
            </a:pPr>
            <a:r>
              <a:rPr lang="en-US" sz="1000" b="1" dirty="0">
                <a:solidFill>
                  <a:srgbClr val="122A46"/>
                </a:solidFill>
                <a:latin typeface="Open Sans" pitchFamily="34" charset="0"/>
                <a:ea typeface="Open Sans" pitchFamily="34" charset="0"/>
                <a:cs typeface="Open Sans" pitchFamily="34" charset="0"/>
                <a:sym typeface="PT Sans"/>
              </a:rPr>
              <a:t>During the last 2 years more than 13 laws and 100 regulations were introduced for the competitive selection of</a:t>
            </a:r>
            <a:r>
              <a:rPr lang="en-US" sz="1000" b="1" dirty="0" smtClean="0">
                <a:solidFill>
                  <a:srgbClr val="122A46"/>
                </a:solidFill>
                <a:latin typeface="Open Sans" pitchFamily="34" charset="0"/>
                <a:ea typeface="Open Sans" pitchFamily="34" charset="0"/>
                <a:cs typeface="Open Sans" pitchFamily="34" charset="0"/>
                <a:sym typeface="PT Sans"/>
              </a:rPr>
              <a:t>:</a:t>
            </a:r>
            <a:endParaRPr lang="ru-RU" sz="1000" b="1" dirty="0" smtClean="0">
              <a:solidFill>
                <a:srgbClr val="122A46"/>
              </a:solidFill>
              <a:latin typeface="Open Sans" pitchFamily="34" charset="0"/>
              <a:ea typeface="Open Sans" pitchFamily="34" charset="0"/>
              <a:cs typeface="Open Sans" pitchFamily="34" charset="0"/>
              <a:sym typeface="PT Sans"/>
            </a:endParaRPr>
          </a:p>
          <a:p>
            <a:pPr marL="171450" lvl="0" indent="-171450">
              <a:spcBef>
                <a:spcPts val="300"/>
              </a:spcBef>
              <a:buSzPct val="25000"/>
            </a:pPr>
            <a:r>
              <a:rPr lang="ru-RU" sz="500" b="1" dirty="0" smtClean="0">
                <a:solidFill>
                  <a:srgbClr val="122A46"/>
                </a:solidFill>
                <a:latin typeface="Open Sans" pitchFamily="34" charset="0"/>
                <a:ea typeface="Open Sans" pitchFamily="34" charset="0"/>
                <a:cs typeface="Open Sans" pitchFamily="34" charset="0"/>
                <a:sym typeface="PT Sans"/>
              </a:rPr>
              <a:t> </a:t>
            </a:r>
            <a:endParaRPr lang="en-US" sz="500" b="1" dirty="0">
              <a:solidFill>
                <a:srgbClr val="122A46"/>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Director and the staff of the National Anti-Corruption </a:t>
            </a:r>
            <a:r>
              <a:rPr lang="en-US" sz="1000" dirty="0" smtClean="0">
                <a:solidFill>
                  <a:schemeClr val="dk1"/>
                </a:solidFill>
                <a:latin typeface="Open Sans" pitchFamily="34" charset="0"/>
                <a:ea typeface="Open Sans" pitchFamily="34" charset="0"/>
                <a:cs typeface="Open Sans" pitchFamily="34" charset="0"/>
                <a:sym typeface="PT Sans"/>
              </a:rPr>
              <a:t>Bureau</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Members of the National Agency for Prevention of </a:t>
            </a:r>
            <a:r>
              <a:rPr lang="en-US" sz="1000" dirty="0" smtClean="0">
                <a:solidFill>
                  <a:schemeClr val="dk1"/>
                </a:solidFill>
                <a:latin typeface="Open Sans" pitchFamily="34" charset="0"/>
                <a:ea typeface="Open Sans" pitchFamily="34" charset="0"/>
                <a:cs typeface="Open Sans" pitchFamily="34" charset="0"/>
                <a:sym typeface="PT Sans"/>
              </a:rPr>
              <a:t>Corruption</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Prosecutors for supervising the observance of laws during investigation and search operations, as well as pre-trial investigation carried out by detectives of the National Anti-Corruption Bureau of </a:t>
            </a:r>
            <a:r>
              <a:rPr lang="en-US" sz="1000" dirty="0" smtClean="0">
                <a:solidFill>
                  <a:schemeClr val="dk1"/>
                </a:solidFill>
                <a:latin typeface="Open Sans" pitchFamily="34" charset="0"/>
                <a:ea typeface="Open Sans" pitchFamily="34" charset="0"/>
                <a:cs typeface="Open Sans" pitchFamily="34" charset="0"/>
                <a:sym typeface="PT Sans"/>
              </a:rPr>
              <a:t>Ukraine</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Managers and prosecutors of the Specialized anti-corruption prosecutor</a:t>
            </a:r>
            <a:r>
              <a:rPr lang="en-US" sz="1000" dirty="0">
                <a:solidFill>
                  <a:schemeClr val="dk1"/>
                </a:solidFill>
                <a:latin typeface="Open Sans" pitchFamily="34" charset="0"/>
                <a:ea typeface="Open Sans" pitchFamily="34" charset="0"/>
                <a:cs typeface="Open Sans" pitchFamily="34" charset="0"/>
                <a:sym typeface="Arial"/>
              </a:rPr>
              <a:t>’</a:t>
            </a:r>
            <a:r>
              <a:rPr lang="en-US" sz="1000" dirty="0">
                <a:solidFill>
                  <a:schemeClr val="dk1"/>
                </a:solidFill>
                <a:latin typeface="Open Sans" pitchFamily="34" charset="0"/>
                <a:ea typeface="Open Sans" pitchFamily="34" charset="0"/>
                <a:cs typeface="Open Sans" pitchFamily="34" charset="0"/>
                <a:sym typeface="PT Sans"/>
              </a:rPr>
              <a:t>s </a:t>
            </a:r>
            <a:r>
              <a:rPr lang="en-US" sz="1000" dirty="0" smtClean="0">
                <a:solidFill>
                  <a:schemeClr val="dk1"/>
                </a:solidFill>
                <a:latin typeface="Open Sans" pitchFamily="34" charset="0"/>
                <a:ea typeface="Open Sans" pitchFamily="34" charset="0"/>
                <a:cs typeface="Open Sans" pitchFamily="34" charset="0"/>
                <a:sym typeface="PT Sans"/>
              </a:rPr>
              <a:t>office</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Members of the High Council of Justice, members of the High Qualification Commission of Judges of Ukraine, judges, court </a:t>
            </a:r>
            <a:r>
              <a:rPr lang="en-US" sz="1000" dirty="0" smtClean="0">
                <a:solidFill>
                  <a:schemeClr val="dk1"/>
                </a:solidFill>
                <a:latin typeface="Open Sans" pitchFamily="34" charset="0"/>
                <a:ea typeface="Open Sans" pitchFamily="34" charset="0"/>
                <a:cs typeface="Open Sans" pitchFamily="34" charset="0"/>
                <a:sym typeface="PT Sans"/>
              </a:rPr>
              <a:t>staff</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Police </a:t>
            </a:r>
            <a:r>
              <a:rPr lang="en-US" sz="1000" dirty="0" smtClean="0">
                <a:solidFill>
                  <a:schemeClr val="dk1"/>
                </a:solidFill>
                <a:latin typeface="Open Sans" pitchFamily="34" charset="0"/>
                <a:ea typeface="Open Sans" pitchFamily="34" charset="0"/>
                <a:cs typeface="Open Sans" pitchFamily="34" charset="0"/>
                <a:sym typeface="PT Sans"/>
              </a:rPr>
              <a:t>officers</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Members of the Accounting </a:t>
            </a:r>
            <a:r>
              <a:rPr lang="en-US" sz="1000" dirty="0" smtClean="0">
                <a:solidFill>
                  <a:schemeClr val="dk1"/>
                </a:solidFill>
                <a:latin typeface="Open Sans" pitchFamily="34" charset="0"/>
                <a:ea typeface="Open Sans" pitchFamily="34" charset="0"/>
                <a:cs typeface="Open Sans" pitchFamily="34" charset="0"/>
                <a:sym typeface="PT Sans"/>
              </a:rPr>
              <a:t>Chamber</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Head of the National Agency for Identification, Tracing and Management of Assets Derived from Corruption and Other </a:t>
            </a:r>
            <a:r>
              <a:rPr lang="en-US" sz="1000" dirty="0" smtClean="0">
                <a:solidFill>
                  <a:schemeClr val="dk1"/>
                </a:solidFill>
                <a:latin typeface="Open Sans" pitchFamily="34" charset="0"/>
                <a:ea typeface="Open Sans" pitchFamily="34" charset="0"/>
                <a:cs typeface="Open Sans" pitchFamily="34" charset="0"/>
                <a:sym typeface="PT Sans"/>
              </a:rPr>
              <a:t>Crimes</a:t>
            </a:r>
            <a:endParaRPr lang="ru-RU" sz="1000" dirty="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Director, deputies and staff of the State Bureau of </a:t>
            </a:r>
            <a:r>
              <a:rPr lang="en-US" sz="1000" dirty="0" smtClean="0">
                <a:solidFill>
                  <a:schemeClr val="dk1"/>
                </a:solidFill>
                <a:latin typeface="Open Sans" pitchFamily="34" charset="0"/>
                <a:ea typeface="Open Sans" pitchFamily="34" charset="0"/>
                <a:cs typeface="Open Sans" pitchFamily="34" charset="0"/>
                <a:sym typeface="PT Sans"/>
              </a:rPr>
              <a:t>Investigation</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Civil servants and secretaries of the </a:t>
            </a:r>
            <a:r>
              <a:rPr lang="en-US" sz="1000" dirty="0" smtClean="0">
                <a:solidFill>
                  <a:schemeClr val="dk1"/>
                </a:solidFill>
                <a:latin typeface="Open Sans" pitchFamily="34" charset="0"/>
                <a:ea typeface="Open Sans" pitchFamily="34" charset="0"/>
                <a:cs typeface="Open Sans" pitchFamily="34" charset="0"/>
                <a:sym typeface="PT Sans"/>
              </a:rPr>
              <a:t>state</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Leaders of all important state-owned </a:t>
            </a:r>
            <a:r>
              <a:rPr lang="en-US" sz="1000" dirty="0" smtClean="0">
                <a:solidFill>
                  <a:schemeClr val="dk1"/>
                </a:solidFill>
                <a:latin typeface="Open Sans" pitchFamily="34" charset="0"/>
                <a:ea typeface="Open Sans" pitchFamily="34" charset="0"/>
                <a:cs typeface="Open Sans" pitchFamily="34" charset="0"/>
                <a:sym typeface="PT Sans"/>
              </a:rPr>
              <a:t>enterprises</a:t>
            </a:r>
            <a:endParaRPr lang="ru-RU" sz="1000" dirty="0" smtClean="0">
              <a:solidFill>
                <a:schemeClr val="dk1"/>
              </a:solidFill>
              <a:latin typeface="Open Sans" pitchFamily="34" charset="0"/>
              <a:ea typeface="Open Sans" pitchFamily="34" charset="0"/>
              <a:cs typeface="Open Sans" pitchFamily="34" charset="0"/>
              <a:sym typeface="PT Sans"/>
            </a:endParaRPr>
          </a:p>
          <a:p>
            <a:pPr lvl="0">
              <a:buClr>
                <a:schemeClr val="dk1"/>
              </a:buClr>
              <a:buSzPct val="100000"/>
            </a:pPr>
            <a:r>
              <a:rPr lang="ru-RU" sz="500" dirty="0" smtClean="0">
                <a:solidFill>
                  <a:schemeClr val="dk1"/>
                </a:solidFill>
                <a:latin typeface="Open Sans" pitchFamily="34" charset="0"/>
                <a:ea typeface="Open Sans" pitchFamily="34" charset="0"/>
                <a:cs typeface="Open Sans" pitchFamily="34" charset="0"/>
                <a:sym typeface="PT Sans"/>
              </a:rPr>
              <a:t> </a:t>
            </a:r>
            <a:endParaRPr lang="en-US" sz="500" dirty="0">
              <a:solidFill>
                <a:schemeClr val="dk1"/>
              </a:solidFill>
              <a:latin typeface="Open Sans" pitchFamily="34" charset="0"/>
              <a:ea typeface="Open Sans" pitchFamily="34" charset="0"/>
              <a:cs typeface="Open Sans" pitchFamily="34" charset="0"/>
              <a:sym typeface="PT Sans"/>
            </a:endParaRPr>
          </a:p>
          <a:p>
            <a:pPr marL="171450" lvl="0" indent="-171450">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Heads of scientific institutions, Director of the Ukrainian Book Institute, heads of state and municipal museums, libraries, cultural institutions, heads of centralized library systems, heads of administrations of historical and cultural reserves.</a:t>
            </a:r>
          </a:p>
        </p:txBody>
      </p:sp>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4043649" y="72857"/>
              <a:ext cx="1056700"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REFORM</a:t>
              </a:r>
            </a:p>
            <a:p>
              <a:pPr algn="ctr">
                <a:defRPr/>
              </a:pPr>
              <a:r>
                <a:rPr lang="en-US" sz="1200" b="1" dirty="0" smtClean="0">
                  <a:solidFill>
                    <a:srgbClr val="122A46"/>
                  </a:solidFill>
                  <a:latin typeface="+mj-lt"/>
                  <a:cs typeface="Arial" pitchFamily="34" charset="0"/>
                </a:rPr>
                <a:t>PROGRESS</a:t>
              </a: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63226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7" name="TextBox 6"/>
          <p:cNvSpPr txBox="1"/>
          <p:nvPr/>
        </p:nvSpPr>
        <p:spPr>
          <a:xfrm>
            <a:off x="982946" y="2294751"/>
            <a:ext cx="7178109" cy="553998"/>
          </a:xfrm>
          <a:prstGeom prst="rect">
            <a:avLst/>
          </a:prstGeom>
          <a:noFill/>
        </p:spPr>
        <p:txBody>
          <a:bodyPr wrap="square" rtlCol="0">
            <a:spAutoFit/>
          </a:bodyPr>
          <a:lstStyle/>
          <a:p>
            <a:pPr algn="ctr"/>
            <a:r>
              <a:rPr lang="en-US" sz="3000" b="1" dirty="0" smtClean="0">
                <a:solidFill>
                  <a:schemeClr val="bg1"/>
                </a:solidFill>
                <a:latin typeface="Open Sans" pitchFamily="34" charset="0"/>
                <a:ea typeface="Open Sans" pitchFamily="34" charset="0"/>
                <a:cs typeface="Open Sans" pitchFamily="34" charset="0"/>
              </a:rPr>
              <a:t>CONCLUSIONS</a:t>
            </a:r>
            <a:endParaRPr lang="uk-UA" sz="3000" b="1" dirty="0">
              <a:solidFill>
                <a:schemeClr val="bg1"/>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77440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22</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5" cy="5124276"/>
          </a:xfrm>
          <a:prstGeom prst="rect">
            <a:avLst/>
          </a:prstGeom>
        </p:spPr>
      </p:pic>
      <p:sp>
        <p:nvSpPr>
          <p:cNvPr id="10" name="Прямокутник 2"/>
          <p:cNvSpPr/>
          <p:nvPr/>
        </p:nvSpPr>
        <p:spPr>
          <a:xfrm>
            <a:off x="-1" y="3363838"/>
            <a:ext cx="5343277" cy="1284967"/>
          </a:xfrm>
          <a:prstGeom prst="rect">
            <a:avLst/>
          </a:prstGeom>
          <a:solidFill>
            <a:srgbClr val="122A46"/>
          </a:solidFill>
        </p:spPr>
        <p:txBody>
          <a:bodyPr wrap="square">
            <a:spAutoFit/>
          </a:bodyPr>
          <a:lstStyle/>
          <a:p>
            <a:pPr lvl="0" algn="r" defTabSz="914400" eaLnBrk="0" fontAlgn="base" hangingPunct="0">
              <a:spcBef>
                <a:spcPct val="0"/>
              </a:spcBef>
              <a:spcAft>
                <a:spcPts val="300"/>
              </a:spcAft>
            </a:pPr>
            <a:r>
              <a:rPr lang="en-US" altLang="uk-UA" sz="2500" dirty="0">
                <a:solidFill>
                  <a:schemeClr val="bg1"/>
                </a:solidFill>
                <a:latin typeface="Open Sans" pitchFamily="34" charset="0"/>
                <a:ea typeface="Open Sans" pitchFamily="34" charset="0"/>
                <a:cs typeface="Open Sans" pitchFamily="34" charset="0"/>
              </a:rPr>
              <a:t>NO COUNTRY IN THE WORLD WAS REFORMING UNDER </a:t>
            </a:r>
            <a:r>
              <a:rPr lang="en-US" altLang="uk-UA" sz="2500" dirty="0" smtClean="0">
                <a:solidFill>
                  <a:schemeClr val="bg1"/>
                </a:solidFill>
                <a:latin typeface="Open Sans" pitchFamily="34" charset="0"/>
                <a:ea typeface="Open Sans" pitchFamily="34" charset="0"/>
                <a:cs typeface="Open Sans" pitchFamily="34" charset="0"/>
              </a:rPr>
              <a:t>SUCH</a:t>
            </a:r>
            <a:endParaRPr lang="ru-RU" altLang="uk-UA" sz="2500" dirty="0" smtClean="0">
              <a:solidFill>
                <a:schemeClr val="bg1"/>
              </a:solidFill>
              <a:latin typeface="Open Sans" pitchFamily="34" charset="0"/>
              <a:ea typeface="Open Sans" pitchFamily="34" charset="0"/>
              <a:cs typeface="Open Sans" pitchFamily="34" charset="0"/>
            </a:endParaRPr>
          </a:p>
          <a:p>
            <a:pPr lvl="0" algn="r" defTabSz="914400" eaLnBrk="0" fontAlgn="base" hangingPunct="0">
              <a:spcBef>
                <a:spcPct val="0"/>
              </a:spcBef>
              <a:spcAft>
                <a:spcPts val="300"/>
              </a:spcAft>
            </a:pPr>
            <a:r>
              <a:rPr lang="en-US" altLang="uk-UA" sz="2500" b="1" dirty="0" smtClean="0">
                <a:solidFill>
                  <a:srgbClr val="FFC600"/>
                </a:solidFill>
                <a:latin typeface="Open Sans" pitchFamily="34" charset="0"/>
                <a:ea typeface="Open Sans" pitchFamily="34" charset="0"/>
                <a:cs typeface="Open Sans" pitchFamily="34" charset="0"/>
              </a:rPr>
              <a:t>CHALLENGING </a:t>
            </a:r>
            <a:r>
              <a:rPr lang="en-US" altLang="uk-UA" sz="2500" b="1" dirty="0">
                <a:solidFill>
                  <a:srgbClr val="FFC600"/>
                </a:solidFill>
                <a:latin typeface="Open Sans" pitchFamily="34" charset="0"/>
                <a:ea typeface="Open Sans" pitchFamily="34" charset="0"/>
                <a:cs typeface="Open Sans" pitchFamily="34" charset="0"/>
              </a:rPr>
              <a:t>CONDITIONS </a:t>
            </a:r>
            <a:endParaRPr lang="uk-UA" altLang="uk-UA" sz="2500" b="1" dirty="0">
              <a:solidFill>
                <a:srgbClr val="FFC600"/>
              </a:solidFill>
              <a:latin typeface="Open Sans" pitchFamily="34" charset="0"/>
              <a:ea typeface="Open Sans" pitchFamily="34" charset="0"/>
              <a:cs typeface="Open Sans" pitchFamily="34" charset="0"/>
            </a:endParaRPr>
          </a:p>
        </p:txBody>
      </p:sp>
      <p:grpSp>
        <p:nvGrpSpPr>
          <p:cNvPr id="11" name="Группа 10"/>
          <p:cNvGrpSpPr/>
          <p:nvPr/>
        </p:nvGrpSpPr>
        <p:grpSpPr>
          <a:xfrm>
            <a:off x="2340149" y="72857"/>
            <a:ext cx="4463702" cy="461665"/>
            <a:chOff x="2340149" y="72857"/>
            <a:chExt cx="4463702" cy="461665"/>
          </a:xfrm>
        </p:grpSpPr>
        <p:sp>
          <p:nvSpPr>
            <p:cNvPr id="12" name="TextBox 11"/>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13" name="Прямая соединительная линия 12"/>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72511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5" cy="5124275"/>
          </a:xfrm>
          <a:prstGeom prst="rect">
            <a:avLst/>
          </a:prstGeom>
        </p:spPr>
      </p:pic>
      <p:grpSp>
        <p:nvGrpSpPr>
          <p:cNvPr id="12" name="Группа 11"/>
          <p:cNvGrpSpPr/>
          <p:nvPr/>
        </p:nvGrpSpPr>
        <p:grpSpPr>
          <a:xfrm>
            <a:off x="2340149" y="72857"/>
            <a:ext cx="4463702" cy="461665"/>
            <a:chOff x="2340149" y="72857"/>
            <a:chExt cx="4463702" cy="461665"/>
          </a:xfrm>
        </p:grpSpPr>
        <p:sp>
          <p:nvSpPr>
            <p:cNvPr id="14" name="TextBox 13"/>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15" name="Прямая соединительная линия 14"/>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7" name="Прямокутник 9"/>
          <p:cNvSpPr/>
          <p:nvPr/>
        </p:nvSpPr>
        <p:spPr>
          <a:xfrm>
            <a:off x="6" y="989896"/>
            <a:ext cx="9143994" cy="861774"/>
          </a:xfrm>
          <a:prstGeom prst="rect">
            <a:avLst/>
          </a:prstGeom>
          <a:noFill/>
        </p:spPr>
        <p:txBody>
          <a:bodyPr wrap="square">
            <a:spAutoFit/>
          </a:bodyPr>
          <a:lstStyle/>
          <a:p>
            <a:pPr lvl="0" algn="ctr" defTabSz="914400" eaLnBrk="0" fontAlgn="base" hangingPunct="0">
              <a:spcBef>
                <a:spcPct val="0"/>
              </a:spcBef>
              <a:spcAft>
                <a:spcPts val="300"/>
              </a:spcAft>
            </a:pPr>
            <a:r>
              <a:rPr lang="en-US" altLang="uk-UA" sz="2500" dirty="0" smtClean="0">
                <a:solidFill>
                  <a:srgbClr val="122A46"/>
                </a:solidFill>
                <a:latin typeface="Open Sans" pitchFamily="34" charset="0"/>
                <a:ea typeface="Open Sans" pitchFamily="34" charset="0"/>
                <a:cs typeface="Open Sans" pitchFamily="34" charset="0"/>
              </a:rPr>
              <a:t>OUR GOAL</a:t>
            </a:r>
            <a:r>
              <a:rPr lang="uk-UA" altLang="uk-UA" sz="2500" dirty="0" smtClean="0">
                <a:solidFill>
                  <a:srgbClr val="122A46"/>
                </a:solidFill>
                <a:latin typeface="Open Sans" pitchFamily="34" charset="0"/>
                <a:ea typeface="Open Sans" pitchFamily="34" charset="0"/>
                <a:cs typeface="Open Sans" pitchFamily="34" charset="0"/>
              </a:rPr>
              <a:t>:</a:t>
            </a:r>
            <a:r>
              <a:rPr lang="uk-UA" altLang="uk-UA" sz="2500" dirty="0">
                <a:solidFill>
                  <a:srgbClr val="122A46"/>
                </a:solidFill>
                <a:latin typeface="Open Sans" pitchFamily="34" charset="0"/>
                <a:ea typeface="Open Sans" pitchFamily="34" charset="0"/>
                <a:cs typeface="Open Sans" pitchFamily="34" charset="0"/>
              </a:rPr>
              <a:t/>
            </a:r>
            <a:br>
              <a:rPr lang="uk-UA" altLang="uk-UA" sz="2500" dirty="0">
                <a:solidFill>
                  <a:srgbClr val="122A46"/>
                </a:solidFill>
                <a:latin typeface="Open Sans" pitchFamily="34" charset="0"/>
                <a:ea typeface="Open Sans" pitchFamily="34" charset="0"/>
                <a:cs typeface="Open Sans" pitchFamily="34" charset="0"/>
              </a:rPr>
            </a:br>
            <a:r>
              <a:rPr lang="en-US" altLang="uk-UA" sz="2500" b="1" dirty="0">
                <a:solidFill>
                  <a:srgbClr val="122A46"/>
                </a:solidFill>
                <a:latin typeface="Open Sans" pitchFamily="34" charset="0"/>
                <a:ea typeface="Open Sans" pitchFamily="34" charset="0"/>
                <a:cs typeface="Open Sans" pitchFamily="34" charset="0"/>
              </a:rPr>
              <a:t>INSTITUTIONAL CHANGES</a:t>
            </a:r>
            <a:endParaRPr lang="uk-UA" altLang="uk-UA" sz="2500" b="1" dirty="0">
              <a:solidFill>
                <a:srgbClr val="122A46"/>
              </a:solidFill>
              <a:latin typeface="Open Sans" pitchFamily="34" charset="0"/>
              <a:ea typeface="Open Sans" pitchFamily="34" charset="0"/>
              <a:cs typeface="Open Sans" pitchFamily="34" charset="0"/>
            </a:endParaRPr>
          </a:p>
        </p:txBody>
      </p:sp>
      <p:sp>
        <p:nvSpPr>
          <p:cNvPr id="18" name="Прямокутник 2"/>
          <p:cNvSpPr/>
          <p:nvPr/>
        </p:nvSpPr>
        <p:spPr>
          <a:xfrm>
            <a:off x="7" y="2017752"/>
            <a:ext cx="9143986" cy="553998"/>
          </a:xfrm>
          <a:prstGeom prst="rect">
            <a:avLst/>
          </a:prstGeom>
          <a:solidFill>
            <a:srgbClr val="122A46"/>
          </a:solidFill>
        </p:spPr>
        <p:txBody>
          <a:bodyPr wrap="square">
            <a:spAutoFit/>
          </a:bodyPr>
          <a:lstStyle/>
          <a:p>
            <a:pPr algn="ctr"/>
            <a:r>
              <a:rPr lang="en-US" altLang="uk-UA" sz="1500" b="1" dirty="0">
                <a:solidFill>
                  <a:schemeClr val="bg1"/>
                </a:solidFill>
                <a:latin typeface="Open Sans" pitchFamily="34" charset="0"/>
                <a:ea typeface="Open Sans" pitchFamily="34" charset="0"/>
                <a:cs typeface="Open Sans" pitchFamily="34" charset="0"/>
              </a:rPr>
              <a:t>Since 2014 we established the foundation for the new principles of </a:t>
            </a:r>
            <a:r>
              <a:rPr lang="en-US" altLang="uk-UA" sz="1500" b="1" dirty="0" smtClean="0">
                <a:solidFill>
                  <a:schemeClr val="bg1"/>
                </a:solidFill>
                <a:latin typeface="Open Sans" pitchFamily="34" charset="0"/>
                <a:ea typeface="Open Sans" pitchFamily="34" charset="0"/>
                <a:cs typeface="Open Sans" pitchFamily="34" charset="0"/>
              </a:rPr>
              <a:t>governance.</a:t>
            </a:r>
          </a:p>
          <a:p>
            <a:pPr algn="ctr"/>
            <a:r>
              <a:rPr lang="en-US" altLang="uk-UA" sz="1500" b="1" dirty="0" smtClean="0">
                <a:solidFill>
                  <a:srgbClr val="FFC600"/>
                </a:solidFill>
                <a:latin typeface="Open Sans" pitchFamily="34" charset="0"/>
                <a:ea typeface="Open Sans" pitchFamily="34" charset="0"/>
                <a:cs typeface="Open Sans" pitchFamily="34" charset="0"/>
              </a:rPr>
              <a:t>We </a:t>
            </a:r>
            <a:r>
              <a:rPr lang="en-US" altLang="uk-UA" sz="1500" b="1" dirty="0">
                <a:solidFill>
                  <a:srgbClr val="FFC600"/>
                </a:solidFill>
                <a:latin typeface="Open Sans" pitchFamily="34" charset="0"/>
                <a:ea typeface="Open Sans" pitchFamily="34" charset="0"/>
                <a:cs typeface="Open Sans" pitchFamily="34" charset="0"/>
              </a:rPr>
              <a:t>do not focus on names, but institutions.</a:t>
            </a:r>
            <a:endParaRPr lang="uk-UA" sz="1500" dirty="0">
              <a:solidFill>
                <a:srgbClr val="FFC600"/>
              </a:solidFill>
              <a:latin typeface="Open Sans" pitchFamily="34" charset="0"/>
              <a:ea typeface="Open Sans" pitchFamily="34" charset="0"/>
              <a:cs typeface="Open Sans" pitchFamily="34" charset="0"/>
            </a:endParaRPr>
          </a:p>
        </p:txBody>
      </p:sp>
      <p:sp>
        <p:nvSpPr>
          <p:cNvPr id="19" name="Rectangle 11"/>
          <p:cNvSpPr>
            <a:spLocks noChangeArrowheads="1"/>
          </p:cNvSpPr>
          <p:nvPr/>
        </p:nvSpPr>
        <p:spPr bwMode="auto">
          <a:xfrm>
            <a:off x="1740155" y="2954446"/>
            <a:ext cx="5663691" cy="1500411"/>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ts val="300"/>
              </a:spcAft>
            </a:pPr>
            <a:r>
              <a:rPr lang="en-US" altLang="uk-UA" sz="1200" dirty="0">
                <a:solidFill>
                  <a:srgbClr val="122A46"/>
                </a:solidFill>
                <a:latin typeface="Open Sans" pitchFamily="34" charset="0"/>
                <a:ea typeface="Open Sans" pitchFamily="34" charset="0"/>
                <a:cs typeface="Open Sans" pitchFamily="34" charset="0"/>
              </a:rPr>
              <a:t>«…Ukraine… is an example of how it is possible to reform institutions in a way allowing us to generate enormous amounts of goodwill among the Ukrainian people, because Ukrainians want to see these institutions move forward»</a:t>
            </a:r>
          </a:p>
          <a:p>
            <a:pPr lvl="0" algn="just" defTabSz="914400" eaLnBrk="0" fontAlgn="base" hangingPunct="0">
              <a:spcBef>
                <a:spcPct val="0"/>
              </a:spcBef>
              <a:spcAft>
                <a:spcPts val="300"/>
              </a:spcAft>
            </a:pPr>
            <a:endParaRPr lang="en-US" altLang="uk-UA" sz="1200" dirty="0">
              <a:solidFill>
                <a:srgbClr val="122A46"/>
              </a:solidFill>
              <a:latin typeface="Open Sans" pitchFamily="34" charset="0"/>
              <a:ea typeface="Open Sans" pitchFamily="34" charset="0"/>
              <a:cs typeface="Open Sans" pitchFamily="34" charset="0"/>
            </a:endParaRPr>
          </a:p>
          <a:p>
            <a:pPr lvl="0" algn="r" defTabSz="914400" eaLnBrk="0" fontAlgn="base" hangingPunct="0">
              <a:spcBef>
                <a:spcPct val="0"/>
              </a:spcBef>
              <a:spcAft>
                <a:spcPts val="300"/>
              </a:spcAft>
            </a:pPr>
            <a:r>
              <a:rPr lang="en-US" altLang="uk-UA" sz="1200" b="1" dirty="0" smtClean="0">
                <a:solidFill>
                  <a:srgbClr val="122A46"/>
                </a:solidFill>
                <a:latin typeface="Open Sans" pitchFamily="34" charset="0"/>
                <a:ea typeface="Open Sans" pitchFamily="34" charset="0"/>
                <a:cs typeface="Open Sans" pitchFamily="34" charset="0"/>
              </a:rPr>
              <a:t>Geoffrey </a:t>
            </a:r>
            <a:r>
              <a:rPr lang="en-US" altLang="uk-UA" sz="1200" b="1" dirty="0">
                <a:solidFill>
                  <a:srgbClr val="122A46"/>
                </a:solidFill>
                <a:latin typeface="Open Sans" pitchFamily="34" charset="0"/>
                <a:ea typeface="Open Sans" pitchFamily="34" charset="0"/>
                <a:cs typeface="Open Sans" pitchFamily="34" charset="0"/>
              </a:rPr>
              <a:t>R. </a:t>
            </a:r>
            <a:r>
              <a:rPr lang="en-US" altLang="uk-UA" sz="1200" b="1" dirty="0" err="1">
                <a:solidFill>
                  <a:srgbClr val="122A46"/>
                </a:solidFill>
                <a:latin typeface="Open Sans" pitchFamily="34" charset="0"/>
                <a:ea typeface="Open Sans" pitchFamily="34" charset="0"/>
                <a:cs typeface="Open Sans" pitchFamily="34" charset="0"/>
              </a:rPr>
              <a:t>Pyatt</a:t>
            </a:r>
            <a:r>
              <a:rPr lang="en-US" altLang="uk-UA" sz="1200" b="1" dirty="0">
                <a:solidFill>
                  <a:srgbClr val="122A46"/>
                </a:solidFill>
                <a:latin typeface="Open Sans" pitchFamily="34" charset="0"/>
                <a:ea typeface="Open Sans" pitchFamily="34" charset="0"/>
                <a:cs typeface="Open Sans" pitchFamily="34" charset="0"/>
              </a:rPr>
              <a:t>, </a:t>
            </a:r>
            <a:endParaRPr lang="en-US" altLang="uk-UA" sz="1200" b="1" dirty="0" smtClean="0">
              <a:solidFill>
                <a:srgbClr val="122A46"/>
              </a:solidFill>
              <a:latin typeface="Open Sans" pitchFamily="34" charset="0"/>
              <a:ea typeface="Open Sans" pitchFamily="34" charset="0"/>
              <a:cs typeface="Open Sans" pitchFamily="34" charset="0"/>
            </a:endParaRPr>
          </a:p>
          <a:p>
            <a:pPr lvl="0" algn="r" defTabSz="914400" eaLnBrk="0" fontAlgn="base" hangingPunct="0">
              <a:spcBef>
                <a:spcPct val="0"/>
              </a:spcBef>
              <a:spcAft>
                <a:spcPts val="300"/>
              </a:spcAft>
            </a:pPr>
            <a:r>
              <a:rPr lang="en-US" altLang="uk-UA" sz="1200" dirty="0">
                <a:solidFill>
                  <a:srgbClr val="122A46"/>
                </a:solidFill>
                <a:latin typeface="Open Sans" pitchFamily="34" charset="0"/>
                <a:ea typeface="Open Sans" pitchFamily="34" charset="0"/>
                <a:cs typeface="Open Sans" pitchFamily="34" charset="0"/>
              </a:rPr>
              <a:t>Extraordinary and Plenipotentiary Ambassador US to </a:t>
            </a:r>
            <a:r>
              <a:rPr lang="en-US" altLang="uk-UA" sz="1200" dirty="0" smtClean="0">
                <a:solidFill>
                  <a:srgbClr val="122A46"/>
                </a:solidFill>
                <a:latin typeface="Open Sans" pitchFamily="34" charset="0"/>
                <a:ea typeface="Open Sans" pitchFamily="34" charset="0"/>
                <a:cs typeface="Open Sans" pitchFamily="34" charset="0"/>
              </a:rPr>
              <a:t>Ukraine, May </a:t>
            </a:r>
            <a:r>
              <a:rPr lang="en-US" altLang="uk-UA" sz="1200" dirty="0">
                <a:solidFill>
                  <a:srgbClr val="122A46"/>
                </a:solidFill>
                <a:latin typeface="Open Sans" pitchFamily="34" charset="0"/>
                <a:ea typeface="Open Sans" pitchFamily="34" charset="0"/>
                <a:cs typeface="Open Sans" pitchFamily="34" charset="0"/>
              </a:rPr>
              <a:t>16, 2016</a:t>
            </a:r>
            <a:endParaRPr lang="uk-UA" altLang="uk-UA" sz="1200" dirty="0">
              <a:solidFill>
                <a:srgbClr val="122A46"/>
              </a:solidFill>
              <a:latin typeface="Open Sans" pitchFamily="34" charset="0"/>
              <a:ea typeface="Open Sans" pitchFamily="34" charset="0"/>
              <a:cs typeface="Open Sans" pitchFamily="34" charset="0"/>
            </a:endParaRPr>
          </a:p>
        </p:txBody>
      </p:sp>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09828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24</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4" cy="5124274"/>
          </a:xfrm>
          <a:prstGeom prst="rect">
            <a:avLst/>
          </a:prstGeom>
        </p:spPr>
      </p:pic>
      <p:grpSp>
        <p:nvGrpSpPr>
          <p:cNvPr id="18" name="Группа 17"/>
          <p:cNvGrpSpPr/>
          <p:nvPr/>
        </p:nvGrpSpPr>
        <p:grpSpPr>
          <a:xfrm>
            <a:off x="2340149" y="72857"/>
            <a:ext cx="4463702" cy="461665"/>
            <a:chOff x="2340149" y="72857"/>
            <a:chExt cx="4463702" cy="461665"/>
          </a:xfrm>
        </p:grpSpPr>
        <p:sp>
          <p:nvSpPr>
            <p:cNvPr id="19" name="TextBox 18"/>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20" name="Прямая соединительная линия 19"/>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2" name="Прямокутник 9"/>
          <p:cNvSpPr/>
          <p:nvPr/>
        </p:nvSpPr>
        <p:spPr>
          <a:xfrm>
            <a:off x="6" y="1482858"/>
            <a:ext cx="9143994" cy="861774"/>
          </a:xfrm>
          <a:prstGeom prst="rect">
            <a:avLst/>
          </a:prstGeom>
          <a:noFill/>
        </p:spPr>
        <p:txBody>
          <a:bodyPr wrap="square">
            <a:spAutoFit/>
          </a:bodyPr>
          <a:lstStyle/>
          <a:p>
            <a:pPr lvl="0" algn="ctr" defTabSz="914400" eaLnBrk="0" fontAlgn="base" hangingPunct="0">
              <a:spcBef>
                <a:spcPct val="0"/>
              </a:spcBef>
              <a:spcAft>
                <a:spcPts val="300"/>
              </a:spcAft>
            </a:pPr>
            <a:r>
              <a:rPr lang="en-US" altLang="uk-UA" sz="2500" dirty="0" smtClean="0">
                <a:solidFill>
                  <a:srgbClr val="122A46"/>
                </a:solidFill>
                <a:latin typeface="Open Sans" pitchFamily="34" charset="0"/>
                <a:ea typeface="Open Sans" pitchFamily="34" charset="0"/>
                <a:cs typeface="Open Sans" pitchFamily="34" charset="0"/>
              </a:rPr>
              <a:t>OUR GOAL</a:t>
            </a:r>
            <a:r>
              <a:rPr lang="uk-UA" altLang="uk-UA" sz="2500" dirty="0" smtClean="0">
                <a:solidFill>
                  <a:srgbClr val="122A46"/>
                </a:solidFill>
                <a:latin typeface="Open Sans" pitchFamily="34" charset="0"/>
                <a:ea typeface="Open Sans" pitchFamily="34" charset="0"/>
                <a:cs typeface="Open Sans" pitchFamily="34" charset="0"/>
              </a:rPr>
              <a:t>:</a:t>
            </a:r>
            <a:r>
              <a:rPr lang="uk-UA" altLang="uk-UA" sz="2500" dirty="0">
                <a:solidFill>
                  <a:srgbClr val="122A46"/>
                </a:solidFill>
                <a:latin typeface="Open Sans" pitchFamily="34" charset="0"/>
                <a:ea typeface="Open Sans" pitchFamily="34" charset="0"/>
                <a:cs typeface="Open Sans" pitchFamily="34" charset="0"/>
              </a:rPr>
              <a:t/>
            </a:r>
            <a:br>
              <a:rPr lang="uk-UA" altLang="uk-UA" sz="2500" dirty="0">
                <a:solidFill>
                  <a:srgbClr val="122A46"/>
                </a:solidFill>
                <a:latin typeface="Open Sans" pitchFamily="34" charset="0"/>
                <a:ea typeface="Open Sans" pitchFamily="34" charset="0"/>
                <a:cs typeface="Open Sans" pitchFamily="34" charset="0"/>
              </a:rPr>
            </a:br>
            <a:r>
              <a:rPr lang="en-US" altLang="uk-UA" sz="2500" b="1" dirty="0" smtClean="0">
                <a:solidFill>
                  <a:srgbClr val="122A46"/>
                </a:solidFill>
                <a:latin typeface="Open Sans" pitchFamily="34" charset="0"/>
                <a:ea typeface="Open Sans" pitchFamily="34" charset="0"/>
                <a:cs typeface="Open Sans" pitchFamily="34" charset="0"/>
              </a:rPr>
              <a:t>UNITY</a:t>
            </a:r>
            <a:endParaRPr lang="uk-UA" altLang="uk-UA" sz="2500" b="1" dirty="0">
              <a:solidFill>
                <a:srgbClr val="122A46"/>
              </a:solidFill>
              <a:latin typeface="Open Sans" pitchFamily="34" charset="0"/>
              <a:ea typeface="Open Sans" pitchFamily="34" charset="0"/>
              <a:cs typeface="Open Sans" pitchFamily="34" charset="0"/>
            </a:endParaRPr>
          </a:p>
        </p:txBody>
      </p:sp>
      <p:sp>
        <p:nvSpPr>
          <p:cNvPr id="23" name="Прямокутник 2"/>
          <p:cNvSpPr/>
          <p:nvPr/>
        </p:nvSpPr>
        <p:spPr>
          <a:xfrm>
            <a:off x="7" y="2868509"/>
            <a:ext cx="9143986" cy="784830"/>
          </a:xfrm>
          <a:prstGeom prst="rect">
            <a:avLst/>
          </a:prstGeom>
          <a:solidFill>
            <a:srgbClr val="122A46"/>
          </a:solidFill>
        </p:spPr>
        <p:txBody>
          <a:bodyPr wrap="square">
            <a:spAutoFit/>
          </a:bodyPr>
          <a:lstStyle/>
          <a:p>
            <a:pPr algn="ctr"/>
            <a:r>
              <a:rPr lang="en-US" altLang="uk-UA" sz="1500" b="1" dirty="0" smtClean="0">
                <a:solidFill>
                  <a:schemeClr val="bg1"/>
                </a:solidFill>
                <a:latin typeface="Open Sans" pitchFamily="34" charset="0"/>
                <a:ea typeface="Open Sans" pitchFamily="34" charset="0"/>
                <a:cs typeface="Open Sans" pitchFamily="34" charset="0"/>
              </a:rPr>
              <a:t>Only through joint efforts of </a:t>
            </a:r>
            <a:r>
              <a:rPr lang="en-US" altLang="uk-UA" sz="1500" b="1" dirty="0">
                <a:solidFill>
                  <a:schemeClr val="bg1"/>
                </a:solidFill>
                <a:latin typeface="Open Sans" pitchFamily="34" charset="0"/>
                <a:ea typeface="Open Sans" pitchFamily="34" charset="0"/>
                <a:cs typeface="Open Sans" pitchFamily="34" charset="0"/>
              </a:rPr>
              <a:t>the President, the Parliament, the Prime Ministers, governments, coalition, civil society, army, diplomacy, donors, volunteers and all citizens of </a:t>
            </a:r>
            <a:r>
              <a:rPr lang="en-US" altLang="uk-UA" sz="1500" b="1" dirty="0" smtClean="0">
                <a:solidFill>
                  <a:schemeClr val="bg1"/>
                </a:solidFill>
                <a:latin typeface="Open Sans" pitchFamily="34" charset="0"/>
                <a:ea typeface="Open Sans" pitchFamily="34" charset="0"/>
                <a:cs typeface="Open Sans" pitchFamily="34" charset="0"/>
              </a:rPr>
              <a:t>Ukraine</a:t>
            </a:r>
          </a:p>
          <a:p>
            <a:pPr algn="ctr"/>
            <a:r>
              <a:rPr lang="en-US" altLang="uk-UA" sz="1500" b="1" dirty="0" smtClean="0">
                <a:solidFill>
                  <a:srgbClr val="FFC600"/>
                </a:solidFill>
                <a:latin typeface="Open Sans" pitchFamily="34" charset="0"/>
                <a:ea typeface="Open Sans" pitchFamily="34" charset="0"/>
                <a:cs typeface="Open Sans" pitchFamily="34" charset="0"/>
              </a:rPr>
              <a:t>WE ARE ABLE TO ACHIEVE SUCH RESULTS AND PROGRESS.</a:t>
            </a:r>
            <a:endParaRPr lang="uk-UA" sz="1500" dirty="0">
              <a:solidFill>
                <a:srgbClr val="FFC600"/>
              </a:solidFill>
              <a:latin typeface="Open Sans" pitchFamily="34" charset="0"/>
              <a:ea typeface="Open Sans" pitchFamily="34" charset="0"/>
              <a:cs typeface="Open Sans" pitchFamily="34" charset="0"/>
            </a:endParaRPr>
          </a:p>
        </p:txBody>
      </p:sp>
      <p:pic>
        <p:nvPicPr>
          <p:cNvPr id="24" name="Рисунок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35471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9608"/>
            <a:ext cx="9143984" cy="5124274"/>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662937" y="72857"/>
              <a:ext cx="1818125"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REFORM </a:t>
              </a:r>
              <a:r>
                <a:rPr lang="en-US" sz="1200" b="1" dirty="0" smtClean="0">
                  <a:solidFill>
                    <a:srgbClr val="122A46"/>
                  </a:solidFill>
                  <a:latin typeface="+mj-lt"/>
                  <a:cs typeface="Arial" pitchFamily="34" charset="0"/>
                </a:rPr>
                <a:t>PROGRESS:</a:t>
              </a:r>
            </a:p>
            <a:p>
              <a:pPr algn="ctr">
                <a:defRPr/>
              </a:pPr>
              <a:r>
                <a:rPr lang="en-US" sz="1200" dirty="0">
                  <a:solidFill>
                    <a:srgbClr val="122A46"/>
                  </a:solidFill>
                  <a:latin typeface="+mj-lt"/>
                  <a:cs typeface="Arial" pitchFamily="34" charset="0"/>
                </a:rPr>
                <a:t>CONCLUSIONS</a:t>
              </a:r>
              <a:endParaRPr lang="ru-RU" sz="1200" b="1"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Прямоугольник 13"/>
          <p:cNvSpPr/>
          <p:nvPr/>
        </p:nvSpPr>
        <p:spPr>
          <a:xfrm>
            <a:off x="248469" y="1347614"/>
            <a:ext cx="5043611" cy="1246495"/>
          </a:xfrm>
          <a:prstGeom prst="rect">
            <a:avLst/>
          </a:prstGeom>
          <a:solidFill>
            <a:srgbClr val="122A46"/>
          </a:solidFill>
        </p:spPr>
        <p:txBody>
          <a:bodyPr wrap="square">
            <a:spAutoFit/>
          </a:bodyPr>
          <a:lstStyle/>
          <a:p>
            <a:r>
              <a:rPr lang="en-US" sz="2500" dirty="0">
                <a:solidFill>
                  <a:schemeClr val="bg1"/>
                </a:solidFill>
                <a:latin typeface="Open Sans" pitchFamily="34" charset="0"/>
                <a:ea typeface="Open Sans" pitchFamily="34" charset="0"/>
                <a:cs typeface="Open Sans" pitchFamily="34" charset="0"/>
              </a:rPr>
              <a:t>Over the last 2 years </a:t>
            </a:r>
            <a:r>
              <a:rPr lang="en-US" sz="2500" b="1" dirty="0">
                <a:solidFill>
                  <a:srgbClr val="FFC600"/>
                </a:solidFill>
                <a:latin typeface="Open Sans" pitchFamily="34" charset="0"/>
                <a:ea typeface="Open Sans" pitchFamily="34" charset="0"/>
                <a:cs typeface="Open Sans" pitchFamily="34" charset="0"/>
              </a:rPr>
              <a:t>Ukraine advanced on reforms more </a:t>
            </a:r>
            <a:r>
              <a:rPr lang="en-US" sz="2500" dirty="0">
                <a:solidFill>
                  <a:schemeClr val="bg1"/>
                </a:solidFill>
                <a:latin typeface="Open Sans" pitchFamily="34" charset="0"/>
                <a:ea typeface="Open Sans" pitchFamily="34" charset="0"/>
                <a:cs typeface="Open Sans" pitchFamily="34" charset="0"/>
              </a:rPr>
              <a:t>than other countries before.</a:t>
            </a:r>
          </a:p>
        </p:txBody>
      </p:sp>
    </p:spTree>
    <p:extLst>
      <p:ext uri="{BB962C8B-B14F-4D97-AF65-F5344CB8AC3E}">
        <p14:creationId xmlns:p14="http://schemas.microsoft.com/office/powerpoint/2010/main" val="2771907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6" name="TextBox 5"/>
          <p:cNvSpPr txBox="1"/>
          <p:nvPr/>
        </p:nvSpPr>
        <p:spPr>
          <a:xfrm>
            <a:off x="982946" y="2140863"/>
            <a:ext cx="7178109" cy="861774"/>
          </a:xfrm>
          <a:prstGeom prst="rect">
            <a:avLst/>
          </a:prstGeom>
          <a:noFill/>
        </p:spPr>
        <p:txBody>
          <a:bodyPr wrap="square" rtlCol="0">
            <a:spAutoFit/>
          </a:bodyPr>
          <a:lstStyle/>
          <a:p>
            <a:pPr algn="ctr"/>
            <a:r>
              <a:rPr lang="en-US" sz="2500" b="1" dirty="0">
                <a:solidFill>
                  <a:schemeClr val="bg1"/>
                </a:solidFill>
                <a:latin typeface="Open Sans" pitchFamily="34" charset="0"/>
                <a:ea typeface="Open Sans" pitchFamily="34" charset="0"/>
                <a:cs typeface="Open Sans" pitchFamily="34" charset="0"/>
              </a:rPr>
              <a:t>WE HAVE DONE </a:t>
            </a:r>
            <a:r>
              <a:rPr lang="en-US" sz="2500" b="1" dirty="0">
                <a:solidFill>
                  <a:srgbClr val="FFC600"/>
                </a:solidFill>
                <a:latin typeface="Open Sans" pitchFamily="34" charset="0"/>
                <a:ea typeface="Open Sans" pitchFamily="34" charset="0"/>
                <a:cs typeface="Open Sans" pitchFamily="34" charset="0"/>
              </a:rPr>
              <a:t>MORE</a:t>
            </a:r>
            <a:r>
              <a:rPr lang="en-US" sz="2500" b="1" dirty="0">
                <a:solidFill>
                  <a:schemeClr val="bg1"/>
                </a:solidFill>
                <a:latin typeface="Open Sans" pitchFamily="34" charset="0"/>
                <a:ea typeface="Open Sans" pitchFamily="34" charset="0"/>
                <a:cs typeface="Open Sans" pitchFamily="34" charset="0"/>
              </a:rPr>
              <a:t> THAN PERCEIVED, BUT </a:t>
            </a:r>
            <a:r>
              <a:rPr lang="en-US" sz="2500" b="1" dirty="0">
                <a:solidFill>
                  <a:srgbClr val="FFC600"/>
                </a:solidFill>
                <a:latin typeface="Open Sans" pitchFamily="34" charset="0"/>
                <a:ea typeface="Open Sans" pitchFamily="34" charset="0"/>
                <a:cs typeface="Open Sans" pitchFamily="34" charset="0"/>
              </a:rPr>
              <a:t>LESS THAN WE ASPIRE </a:t>
            </a:r>
            <a:r>
              <a:rPr lang="en-US" sz="2500" b="1" dirty="0" smtClean="0">
                <a:solidFill>
                  <a:srgbClr val="FFC600"/>
                </a:solidFill>
                <a:latin typeface="Open Sans" pitchFamily="34" charset="0"/>
                <a:ea typeface="Open Sans" pitchFamily="34" charset="0"/>
                <a:cs typeface="Open Sans" pitchFamily="34" charset="0"/>
              </a:rPr>
              <a:t>FOR …</a:t>
            </a:r>
            <a:endParaRPr lang="uk-UA" sz="2500" b="1" dirty="0">
              <a:solidFill>
                <a:srgbClr val="FFC6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416193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9608"/>
            <a:ext cx="9143994" cy="5124280"/>
          </a:xfrm>
          <a:prstGeom prst="rect">
            <a:avLst/>
          </a:prstGeom>
        </p:spPr>
      </p:pic>
      <p:sp>
        <p:nvSpPr>
          <p:cNvPr id="9" name="TextBox 8"/>
          <p:cNvSpPr txBox="1"/>
          <p:nvPr/>
        </p:nvSpPr>
        <p:spPr>
          <a:xfrm>
            <a:off x="4788024" y="771550"/>
            <a:ext cx="1680268" cy="553998"/>
          </a:xfrm>
          <a:prstGeom prst="rect">
            <a:avLst/>
          </a:prstGeom>
          <a:noFill/>
        </p:spPr>
        <p:txBody>
          <a:bodyPr wrap="none" rtlCol="0">
            <a:spAutoFit/>
          </a:bodyPr>
          <a:lstStyle/>
          <a:p>
            <a:pPr marL="0" lvl="1"/>
            <a:r>
              <a:rPr lang="en-US" sz="1000" b="1" u="sng" dirty="0">
                <a:solidFill>
                  <a:srgbClr val="122A46"/>
                </a:solidFill>
                <a:latin typeface="Open Sans" pitchFamily="34" charset="0"/>
                <a:ea typeface="Open Sans" pitchFamily="34" charset="0"/>
                <a:cs typeface="Open Sans" pitchFamily="34" charset="0"/>
              </a:rPr>
              <a:t>Ukrainian </a:t>
            </a:r>
            <a:r>
              <a:rPr lang="en-US" sz="1000" b="1" u="sng" dirty="0" smtClean="0">
                <a:solidFill>
                  <a:srgbClr val="122A46"/>
                </a:solidFill>
                <a:latin typeface="Open Sans" pitchFamily="34" charset="0"/>
                <a:ea typeface="Open Sans" pitchFamily="34" charset="0"/>
                <a:cs typeface="Open Sans" pitchFamily="34" charset="0"/>
              </a:rPr>
              <a:t>army was</a:t>
            </a:r>
          </a:p>
          <a:p>
            <a:pPr marL="0" lvl="1"/>
            <a:r>
              <a:rPr lang="en-US" sz="1000" b="1" u="sng" dirty="0" smtClean="0">
                <a:solidFill>
                  <a:srgbClr val="122A46"/>
                </a:solidFill>
                <a:latin typeface="Open Sans" pitchFamily="34" charset="0"/>
                <a:ea typeface="Open Sans" pitchFamily="34" charset="0"/>
                <a:cs typeface="Open Sans" pitchFamily="34" charset="0"/>
              </a:rPr>
              <a:t>not prepared for</a:t>
            </a:r>
          </a:p>
          <a:p>
            <a:pPr marL="0" lvl="1"/>
            <a:r>
              <a:rPr lang="en-US" sz="1000" b="1" u="sng" dirty="0" smtClean="0">
                <a:solidFill>
                  <a:srgbClr val="122A46"/>
                </a:solidFill>
                <a:latin typeface="Open Sans" pitchFamily="34" charset="0"/>
                <a:ea typeface="Open Sans" pitchFamily="34" charset="0"/>
                <a:cs typeface="Open Sans" pitchFamily="34" charset="0"/>
              </a:rPr>
              <a:t>modern </a:t>
            </a:r>
            <a:r>
              <a:rPr lang="en-US" sz="1000" b="1" u="sng" dirty="0">
                <a:solidFill>
                  <a:srgbClr val="122A46"/>
                </a:solidFill>
                <a:latin typeface="Open Sans" pitchFamily="34" charset="0"/>
                <a:ea typeface="Open Sans" pitchFamily="34" charset="0"/>
                <a:cs typeface="Open Sans" pitchFamily="34" charset="0"/>
              </a:rPr>
              <a:t>hybrid warfare</a:t>
            </a:r>
            <a:endParaRPr lang="uk-UA" sz="1000" b="1" u="sng" dirty="0">
              <a:solidFill>
                <a:srgbClr val="122A46"/>
              </a:solidFill>
              <a:latin typeface="Open Sans" pitchFamily="34" charset="0"/>
              <a:ea typeface="Open Sans" pitchFamily="34" charset="0"/>
              <a:cs typeface="Open Sans" pitchFamily="34" charset="0"/>
            </a:endParaRPr>
          </a:p>
        </p:txBody>
      </p:sp>
      <p:sp>
        <p:nvSpPr>
          <p:cNvPr id="10" name="TextBox 9"/>
          <p:cNvSpPr txBox="1"/>
          <p:nvPr/>
        </p:nvSpPr>
        <p:spPr>
          <a:xfrm>
            <a:off x="5940152" y="1719848"/>
            <a:ext cx="3096344" cy="707886"/>
          </a:xfrm>
          <a:prstGeom prst="rect">
            <a:avLst/>
          </a:prstGeom>
          <a:noFill/>
        </p:spPr>
        <p:txBody>
          <a:bodyPr wrap="square" rtlCol="0">
            <a:spAutoFit/>
          </a:bodyPr>
          <a:lstStyle/>
          <a:p>
            <a:pPr marL="0" lvl="1">
              <a:buSzPct val="25000"/>
            </a:pPr>
            <a:r>
              <a:rPr lang="en-US" sz="1000" b="1" u="sng" dirty="0">
                <a:solidFill>
                  <a:srgbClr val="122A46"/>
                </a:solidFill>
                <a:latin typeface="Open Sans" pitchFamily="34" charset="0"/>
                <a:ea typeface="Open Sans" pitchFamily="34" charset="0"/>
                <a:cs typeface="Open Sans" pitchFamily="34" charset="0"/>
                <a:sym typeface="PT Sans"/>
              </a:rPr>
              <a:t>Foreign investments decreased due to external aggression </a:t>
            </a:r>
          </a:p>
          <a:p>
            <a:pPr marL="0" lvl="1">
              <a:buSzPct val="25000"/>
            </a:pPr>
            <a:r>
              <a:rPr lang="en-US" sz="1000" dirty="0">
                <a:solidFill>
                  <a:schemeClr val="dk1"/>
                </a:solidFill>
                <a:latin typeface="Open Sans" pitchFamily="34" charset="0"/>
                <a:ea typeface="Open Sans" pitchFamily="34" charset="0"/>
                <a:cs typeface="Open Sans" pitchFamily="34" charset="0"/>
                <a:sym typeface="PT Sans"/>
              </a:rPr>
              <a:t>Foreign direct investments in Ukraine decreased by </a:t>
            </a:r>
            <a:r>
              <a:rPr lang="en-US" sz="1000" b="1" dirty="0">
                <a:solidFill>
                  <a:srgbClr val="122A46"/>
                </a:solidFill>
                <a:latin typeface="Open Sans" pitchFamily="34" charset="0"/>
                <a:ea typeface="Open Sans" pitchFamily="34" charset="0"/>
                <a:cs typeface="Open Sans" pitchFamily="34" charset="0"/>
                <a:sym typeface="PT Sans"/>
              </a:rPr>
              <a:t>$13.7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a:solidFill>
                  <a:srgbClr val="122A46"/>
                </a:solidFill>
                <a:latin typeface="Open Sans" pitchFamily="34" charset="0"/>
                <a:ea typeface="Open Sans" pitchFamily="34" charset="0"/>
                <a:cs typeface="Open Sans" pitchFamily="34" charset="0"/>
                <a:sym typeface="PT Sans"/>
              </a:rPr>
              <a:t> </a:t>
            </a:r>
            <a:r>
              <a:rPr lang="en-US" sz="1000" dirty="0">
                <a:solidFill>
                  <a:schemeClr val="dk1"/>
                </a:solidFill>
                <a:latin typeface="Open Sans" pitchFamily="34" charset="0"/>
                <a:ea typeface="Open Sans" pitchFamily="34" charset="0"/>
                <a:cs typeface="Open Sans" pitchFamily="34" charset="0"/>
                <a:sym typeface="PT Sans"/>
              </a:rPr>
              <a:t>during 2014-2015</a:t>
            </a:r>
          </a:p>
        </p:txBody>
      </p:sp>
      <p:sp>
        <p:nvSpPr>
          <p:cNvPr id="11" name="TextBox 10"/>
          <p:cNvSpPr txBox="1"/>
          <p:nvPr/>
        </p:nvSpPr>
        <p:spPr>
          <a:xfrm>
            <a:off x="5940152" y="2931790"/>
            <a:ext cx="2808312" cy="707886"/>
          </a:xfrm>
          <a:prstGeom prst="rect">
            <a:avLst/>
          </a:prstGeom>
          <a:noFill/>
        </p:spPr>
        <p:txBody>
          <a:bodyPr wrap="square" rtlCol="0">
            <a:spAutoFit/>
          </a:bodyPr>
          <a:lstStyle/>
          <a:p>
            <a:pPr marL="0" lvl="1">
              <a:buSzPct val="25000"/>
            </a:pPr>
            <a:r>
              <a:rPr lang="en-US" sz="1000" b="1" u="sng" dirty="0">
                <a:solidFill>
                  <a:srgbClr val="122A46"/>
                </a:solidFill>
                <a:latin typeface="Open Sans" pitchFamily="34" charset="0"/>
                <a:ea typeface="Open Sans" pitchFamily="34" charset="0"/>
                <a:cs typeface="Open Sans" pitchFamily="34" charset="0"/>
                <a:sym typeface="PT Sans"/>
              </a:rPr>
              <a:t>Political and government changes</a:t>
            </a:r>
          </a:p>
          <a:p>
            <a:pPr lvl="0">
              <a:buSzPct val="25000"/>
            </a:pPr>
            <a:r>
              <a:rPr lang="en-US" sz="1000" dirty="0">
                <a:solidFill>
                  <a:schemeClr val="dk1"/>
                </a:solidFill>
                <a:latin typeface="Open Sans" pitchFamily="34" charset="0"/>
                <a:ea typeface="Open Sans" pitchFamily="34" charset="0"/>
                <a:cs typeface="Open Sans" pitchFamily="34" charset="0"/>
                <a:sym typeface="PT Sans"/>
              </a:rPr>
              <a:t>Parliamentary elections, local elections and several government changes took place over the two last years</a:t>
            </a:r>
          </a:p>
        </p:txBody>
      </p:sp>
      <p:sp>
        <p:nvSpPr>
          <p:cNvPr id="12" name="TextBox 11"/>
          <p:cNvSpPr txBox="1"/>
          <p:nvPr/>
        </p:nvSpPr>
        <p:spPr>
          <a:xfrm>
            <a:off x="4788024" y="4033976"/>
            <a:ext cx="1707519" cy="400110"/>
          </a:xfrm>
          <a:prstGeom prst="rect">
            <a:avLst/>
          </a:prstGeom>
          <a:noFill/>
        </p:spPr>
        <p:txBody>
          <a:bodyPr wrap="none" rtlCol="0">
            <a:spAutoFit/>
          </a:bodyPr>
          <a:lstStyle/>
          <a:p>
            <a:pPr lvl="0">
              <a:buSzPct val="25000"/>
            </a:pPr>
            <a:r>
              <a:rPr lang="en-US" sz="1000" b="1" u="sng" dirty="0">
                <a:solidFill>
                  <a:srgbClr val="122A46"/>
                </a:solidFill>
                <a:latin typeface="Open Sans" pitchFamily="34" charset="0"/>
                <a:ea typeface="Open Sans" pitchFamily="34" charset="0"/>
                <a:cs typeface="Open Sans" pitchFamily="34" charset="0"/>
                <a:sym typeface="PT Sans"/>
              </a:rPr>
              <a:t>Ineffective </a:t>
            </a:r>
            <a:r>
              <a:rPr lang="en-US" sz="1000" b="1" u="sng" dirty="0" smtClean="0">
                <a:solidFill>
                  <a:srgbClr val="122A46"/>
                </a:solidFill>
                <a:latin typeface="Open Sans" pitchFamily="34" charset="0"/>
                <a:ea typeface="Open Sans" pitchFamily="34" charset="0"/>
                <a:cs typeface="Open Sans" pitchFamily="34" charset="0"/>
                <a:sym typeface="PT Sans"/>
              </a:rPr>
              <a:t>system</a:t>
            </a:r>
          </a:p>
          <a:p>
            <a:pPr lvl="0">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of </a:t>
            </a:r>
            <a:r>
              <a:rPr lang="en-US" sz="1000" b="1" u="sng" dirty="0">
                <a:solidFill>
                  <a:srgbClr val="122A46"/>
                </a:solidFill>
                <a:latin typeface="Open Sans" pitchFamily="34" charset="0"/>
                <a:ea typeface="Open Sans" pitchFamily="34" charset="0"/>
                <a:cs typeface="Open Sans" pitchFamily="34" charset="0"/>
                <a:sym typeface="PT Sans"/>
              </a:rPr>
              <a:t>the state governance</a:t>
            </a:r>
          </a:p>
        </p:txBody>
      </p:sp>
      <p:sp>
        <p:nvSpPr>
          <p:cNvPr id="13" name="TextBox 12"/>
          <p:cNvSpPr txBox="1"/>
          <p:nvPr/>
        </p:nvSpPr>
        <p:spPr>
          <a:xfrm>
            <a:off x="2569378" y="4033976"/>
            <a:ext cx="1784463" cy="553998"/>
          </a:xfrm>
          <a:prstGeom prst="rect">
            <a:avLst/>
          </a:prstGeom>
          <a:noFill/>
        </p:spPr>
        <p:txBody>
          <a:bodyPr wrap="none" rtlCol="0">
            <a:spAutoFit/>
          </a:bodyPr>
          <a:lstStyle/>
          <a:p>
            <a:pPr marL="0" lvl="1" algn="r"/>
            <a:r>
              <a:rPr lang="en-US" sz="1000" b="1" u="sng" dirty="0">
                <a:solidFill>
                  <a:srgbClr val="122A46"/>
                </a:solidFill>
                <a:latin typeface="Open Sans" pitchFamily="34" charset="0"/>
                <a:ea typeface="Open Sans" pitchFamily="34" charset="0"/>
                <a:cs typeface="Open Sans" pitchFamily="34" charset="0"/>
                <a:sym typeface="PT Sans"/>
              </a:rPr>
              <a:t>Terrorist attacks </a:t>
            </a:r>
            <a:r>
              <a:rPr lang="en-US" sz="1000" b="1" u="sng" dirty="0" smtClean="0">
                <a:solidFill>
                  <a:srgbClr val="122A46"/>
                </a:solidFill>
                <a:latin typeface="Open Sans" pitchFamily="34" charset="0"/>
                <a:ea typeface="Open Sans" pitchFamily="34" charset="0"/>
                <a:cs typeface="Open Sans" pitchFamily="34" charset="0"/>
                <a:sym typeface="PT Sans"/>
              </a:rPr>
              <a:t>and</a:t>
            </a:r>
          </a:p>
          <a:p>
            <a:pPr marL="0" lvl="1" algn="r"/>
            <a:r>
              <a:rPr lang="en-US" sz="1000" b="1" u="sng" dirty="0" smtClean="0">
                <a:solidFill>
                  <a:srgbClr val="122A46"/>
                </a:solidFill>
                <a:latin typeface="Open Sans" pitchFamily="34" charset="0"/>
                <a:ea typeface="Open Sans" pitchFamily="34" charset="0"/>
                <a:cs typeface="Open Sans" pitchFamily="34" charset="0"/>
                <a:sym typeface="PT Sans"/>
              </a:rPr>
              <a:t>sabotage activities</a:t>
            </a:r>
          </a:p>
          <a:p>
            <a:pPr marL="0" lvl="1" algn="r"/>
            <a:r>
              <a:rPr lang="en-US" sz="1000" dirty="0">
                <a:solidFill>
                  <a:schemeClr val="dk1"/>
                </a:solidFill>
                <a:latin typeface="Open Sans" pitchFamily="34" charset="0"/>
                <a:ea typeface="Open Sans" pitchFamily="34" charset="0"/>
                <a:cs typeface="Open Sans" pitchFamily="34" charset="0"/>
                <a:sym typeface="PT Sans"/>
              </a:rPr>
              <a:t>on the territory of Ukraine </a:t>
            </a:r>
          </a:p>
        </p:txBody>
      </p:sp>
      <p:sp>
        <p:nvSpPr>
          <p:cNvPr id="14" name="TextBox 13"/>
          <p:cNvSpPr txBox="1"/>
          <p:nvPr/>
        </p:nvSpPr>
        <p:spPr>
          <a:xfrm>
            <a:off x="1073137" y="2931790"/>
            <a:ext cx="2130711" cy="707886"/>
          </a:xfrm>
          <a:prstGeom prst="rect">
            <a:avLst/>
          </a:prstGeom>
          <a:noFill/>
        </p:spPr>
        <p:txBody>
          <a:bodyPr wrap="none" rtlCol="0">
            <a:spAutoFit/>
          </a:bodyPr>
          <a:lstStyle/>
          <a:p>
            <a:pPr lvl="0" algn="r">
              <a:buSzPct val="25000"/>
            </a:pPr>
            <a:r>
              <a:rPr lang="en-US" sz="1000" b="1" u="sng" dirty="0">
                <a:solidFill>
                  <a:srgbClr val="122A46"/>
                </a:solidFill>
                <a:latin typeface="Open Sans" pitchFamily="34" charset="0"/>
                <a:ea typeface="Open Sans" pitchFamily="34" charset="0"/>
                <a:cs typeface="Open Sans" pitchFamily="34" charset="0"/>
                <a:sym typeface="PT Sans"/>
              </a:rPr>
              <a:t>Exhausted financial </a:t>
            </a:r>
            <a:r>
              <a:rPr lang="en-US" sz="1000" b="1" u="sng" dirty="0" smtClean="0">
                <a:solidFill>
                  <a:srgbClr val="122A46"/>
                </a:solidFill>
                <a:latin typeface="Open Sans" pitchFamily="34" charset="0"/>
                <a:ea typeface="Open Sans" pitchFamily="34" charset="0"/>
                <a:cs typeface="Open Sans" pitchFamily="34" charset="0"/>
                <a:sym typeface="PT Sans"/>
              </a:rPr>
              <a:t>and</a:t>
            </a:r>
          </a:p>
          <a:p>
            <a:pPr lvl="0"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banking </a:t>
            </a:r>
            <a:r>
              <a:rPr lang="en-US" sz="1000" b="1" u="sng" dirty="0">
                <a:solidFill>
                  <a:srgbClr val="122A46"/>
                </a:solidFill>
                <a:latin typeface="Open Sans" pitchFamily="34" charset="0"/>
                <a:ea typeface="Open Sans" pitchFamily="34" charset="0"/>
                <a:cs typeface="Open Sans" pitchFamily="34" charset="0"/>
                <a:sym typeface="PT Sans"/>
              </a:rPr>
              <a:t>systems </a:t>
            </a:r>
          </a:p>
          <a:p>
            <a:pPr lvl="0" algn="r">
              <a:buClr>
                <a:srgbClr val="C00000"/>
              </a:buClr>
              <a:buSzPct val="100000"/>
            </a:pPr>
            <a:r>
              <a:rPr lang="en-US" sz="1000" dirty="0">
                <a:latin typeface="Open Sans" pitchFamily="34" charset="0"/>
                <a:ea typeface="Open Sans" pitchFamily="34" charset="0"/>
                <a:cs typeface="Open Sans" pitchFamily="34" charset="0"/>
                <a:sym typeface="PT Sans"/>
              </a:rPr>
              <a:t>Banking system </a:t>
            </a:r>
            <a:r>
              <a:rPr lang="en-US" sz="1000" b="1" dirty="0">
                <a:solidFill>
                  <a:srgbClr val="122A46"/>
                </a:solidFill>
                <a:latin typeface="Open Sans" pitchFamily="34" charset="0"/>
                <a:ea typeface="Open Sans" pitchFamily="34" charset="0"/>
                <a:cs typeface="Open Sans" pitchFamily="34" charset="0"/>
                <a:sym typeface="PT Sans"/>
              </a:rPr>
              <a:t>lost UAH120 </a:t>
            </a:r>
            <a:r>
              <a:rPr lang="en-US" sz="1000" b="1" dirty="0" err="1" smtClean="0">
                <a:solidFill>
                  <a:srgbClr val="122A46"/>
                </a:solidFill>
                <a:latin typeface="Open Sans" pitchFamily="34" charset="0"/>
                <a:ea typeface="Open Sans" pitchFamily="34" charset="0"/>
                <a:cs typeface="Open Sans" pitchFamily="34" charset="0"/>
                <a:sym typeface="PT Sans"/>
              </a:rPr>
              <a:t>bn</a:t>
            </a:r>
            <a:endParaRPr lang="en-US" sz="1000" b="1" dirty="0" smtClean="0">
              <a:solidFill>
                <a:srgbClr val="122A46"/>
              </a:solidFill>
              <a:latin typeface="Open Sans" pitchFamily="34" charset="0"/>
              <a:ea typeface="Open Sans" pitchFamily="34" charset="0"/>
              <a:cs typeface="Open Sans" pitchFamily="34" charset="0"/>
              <a:sym typeface="PT Sans"/>
            </a:endParaRPr>
          </a:p>
          <a:p>
            <a:pPr lvl="0" algn="r">
              <a:buClr>
                <a:srgbClr val="C00000"/>
              </a:buClr>
              <a:buSzPct val="100000"/>
            </a:pPr>
            <a:r>
              <a:rPr lang="en-US" sz="1000" dirty="0" smtClean="0">
                <a:solidFill>
                  <a:schemeClr val="dk1"/>
                </a:solidFill>
                <a:latin typeface="Open Sans" pitchFamily="34" charset="0"/>
                <a:ea typeface="Open Sans" pitchFamily="34" charset="0"/>
                <a:cs typeface="Open Sans" pitchFamily="34" charset="0"/>
                <a:sym typeface="PT Sans"/>
              </a:rPr>
              <a:t>during </a:t>
            </a:r>
            <a:r>
              <a:rPr lang="en-US" sz="1000" dirty="0">
                <a:solidFill>
                  <a:schemeClr val="dk1"/>
                </a:solidFill>
                <a:latin typeface="Open Sans" pitchFamily="34" charset="0"/>
                <a:ea typeface="Open Sans" pitchFamily="34" charset="0"/>
                <a:cs typeface="Open Sans" pitchFamily="34" charset="0"/>
                <a:sym typeface="PT Sans"/>
              </a:rPr>
              <a:t>2014-2015 </a:t>
            </a:r>
          </a:p>
        </p:txBody>
      </p:sp>
      <p:sp>
        <p:nvSpPr>
          <p:cNvPr id="15" name="TextBox 14"/>
          <p:cNvSpPr txBox="1"/>
          <p:nvPr/>
        </p:nvSpPr>
        <p:spPr>
          <a:xfrm>
            <a:off x="-335903" y="1546215"/>
            <a:ext cx="3539751" cy="1015663"/>
          </a:xfrm>
          <a:prstGeom prst="rect">
            <a:avLst/>
          </a:prstGeom>
          <a:noFill/>
        </p:spPr>
        <p:txBody>
          <a:bodyPr wrap="none" rtlCol="0">
            <a:spAutoFit/>
          </a:bodyPr>
          <a:lstStyle/>
          <a:p>
            <a:pPr marL="0" lvl="1" algn="r">
              <a:buSzPct val="25000"/>
            </a:pPr>
            <a:r>
              <a:rPr lang="en-US" sz="1000" b="1" u="sng" dirty="0">
                <a:solidFill>
                  <a:srgbClr val="122A46"/>
                </a:solidFill>
                <a:latin typeface="Open Sans" pitchFamily="34" charset="0"/>
                <a:ea typeface="Open Sans" pitchFamily="34" charset="0"/>
                <a:cs typeface="Open Sans" pitchFamily="34" charset="0"/>
                <a:sym typeface="PT Sans"/>
              </a:rPr>
              <a:t>Corruption in the state system </a:t>
            </a:r>
          </a:p>
          <a:p>
            <a:pPr marL="0" lvl="1" algn="r">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 Broad corrupt </a:t>
            </a:r>
            <a:r>
              <a:rPr lang="en-US" sz="1000" dirty="0" smtClean="0">
                <a:solidFill>
                  <a:schemeClr val="dk1"/>
                </a:solidFill>
                <a:latin typeface="Open Sans" pitchFamily="34" charset="0"/>
                <a:ea typeface="Open Sans" pitchFamily="34" charset="0"/>
                <a:cs typeface="Open Sans" pitchFamily="34" charset="0"/>
                <a:sym typeface="PT Sans"/>
              </a:rPr>
              <a:t>practices across state institutions </a:t>
            </a:r>
            <a:endParaRPr lang="en-US" sz="1000" dirty="0">
              <a:solidFill>
                <a:schemeClr val="dk1"/>
              </a:solidFill>
              <a:latin typeface="Open Sans" pitchFamily="34" charset="0"/>
              <a:ea typeface="Open Sans" pitchFamily="34" charset="0"/>
              <a:cs typeface="Open Sans" pitchFamily="34" charset="0"/>
              <a:sym typeface="PT Sans"/>
            </a:endParaRPr>
          </a:p>
          <a:p>
            <a:pPr lvl="1" algn="r">
              <a:buClr>
                <a:schemeClr val="dk1"/>
              </a:buClr>
              <a:buSzPct val="100000"/>
              <a:buFont typeface="PT Sans"/>
              <a:buChar char="•"/>
            </a:pPr>
            <a:r>
              <a:rPr lang="en-US" sz="1000" dirty="0">
                <a:solidFill>
                  <a:schemeClr val="dk1"/>
                </a:solidFill>
                <a:latin typeface="Open Sans" pitchFamily="34" charset="0"/>
                <a:ea typeface="Open Sans" pitchFamily="34" charset="0"/>
                <a:cs typeface="Open Sans" pitchFamily="34" charset="0"/>
                <a:sym typeface="PT Sans"/>
              </a:rPr>
              <a:t> Volume of investigated corruption </a:t>
            </a:r>
            <a:r>
              <a:rPr lang="en-US" sz="1000" dirty="0" smtClean="0">
                <a:solidFill>
                  <a:schemeClr val="dk1"/>
                </a:solidFill>
                <a:latin typeface="Open Sans" pitchFamily="34" charset="0"/>
                <a:ea typeface="Open Sans" pitchFamily="34" charset="0"/>
                <a:cs typeface="Open Sans" pitchFamily="34" charset="0"/>
                <a:sym typeface="PT Sans"/>
              </a:rPr>
              <a:t>cases during</a:t>
            </a:r>
          </a:p>
          <a:p>
            <a:pPr lvl="1" algn="r">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2015 </a:t>
            </a:r>
            <a:r>
              <a:rPr lang="en-US" sz="1000" dirty="0">
                <a:solidFill>
                  <a:schemeClr val="dk1"/>
                </a:solidFill>
                <a:latin typeface="Open Sans" pitchFamily="34" charset="0"/>
                <a:ea typeface="Open Sans" pitchFamily="34" charset="0"/>
                <a:cs typeface="Open Sans" pitchFamily="34" charset="0"/>
                <a:sym typeface="PT Sans"/>
              </a:rPr>
              <a:t>grew </a:t>
            </a:r>
            <a:r>
              <a:rPr lang="en-US" sz="1000" b="1" dirty="0">
                <a:solidFill>
                  <a:srgbClr val="122A46"/>
                </a:solidFill>
                <a:latin typeface="Open Sans" pitchFamily="34" charset="0"/>
                <a:ea typeface="Open Sans" pitchFamily="34" charset="0"/>
                <a:cs typeface="Open Sans" pitchFamily="34" charset="0"/>
                <a:sym typeface="PT Sans"/>
              </a:rPr>
              <a:t>35 </a:t>
            </a:r>
            <a:r>
              <a:rPr lang="en-US" sz="1000" b="1" dirty="0" smtClean="0">
                <a:solidFill>
                  <a:srgbClr val="122A46"/>
                </a:solidFill>
                <a:latin typeface="Open Sans" pitchFamily="34" charset="0"/>
                <a:ea typeface="Open Sans" pitchFamily="34" charset="0"/>
                <a:cs typeface="Open Sans" pitchFamily="34" charset="0"/>
                <a:sym typeface="PT Sans"/>
              </a:rPr>
              <a:t>times (</a:t>
            </a:r>
            <a:r>
              <a:rPr lang="en-US" sz="1000" b="1" dirty="0" err="1" smtClean="0">
                <a:solidFill>
                  <a:srgbClr val="122A46"/>
                </a:solidFill>
                <a:latin typeface="Open Sans" pitchFamily="34" charset="0"/>
                <a:ea typeface="Open Sans" pitchFamily="34" charset="0"/>
                <a:cs typeface="Open Sans" pitchFamily="34" charset="0"/>
                <a:sym typeface="PT Sans"/>
              </a:rPr>
              <a:t>est.value</a:t>
            </a:r>
            <a:r>
              <a:rPr lang="en-US" sz="1000" b="1" dirty="0" smtClean="0">
                <a:solidFill>
                  <a:srgbClr val="122A46"/>
                </a:solidFill>
                <a:latin typeface="Open Sans" pitchFamily="34" charset="0"/>
                <a:ea typeface="Open Sans" pitchFamily="34" charset="0"/>
                <a:cs typeface="Open Sans" pitchFamily="34" charset="0"/>
                <a:sym typeface="PT Sans"/>
              </a:rPr>
              <a:t> </a:t>
            </a:r>
            <a:r>
              <a:rPr lang="en-US" sz="1000" b="1" dirty="0">
                <a:solidFill>
                  <a:srgbClr val="122A46"/>
                </a:solidFill>
                <a:latin typeface="Open Sans" pitchFamily="34" charset="0"/>
                <a:ea typeface="Open Sans" pitchFamily="34" charset="0"/>
                <a:cs typeface="Open Sans" pitchFamily="34" charset="0"/>
                <a:sym typeface="PT Sans"/>
              </a:rPr>
              <a:t>UAH 3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smtClean="0">
                <a:solidFill>
                  <a:srgbClr val="122A46"/>
                </a:solidFill>
                <a:latin typeface="Open Sans" pitchFamily="34" charset="0"/>
                <a:ea typeface="Open Sans" pitchFamily="34" charset="0"/>
                <a:cs typeface="Open Sans" pitchFamily="34" charset="0"/>
                <a:sym typeface="PT Sans"/>
              </a:rPr>
              <a:t>);</a:t>
            </a:r>
          </a:p>
          <a:p>
            <a:pPr lvl="1" algn="r">
              <a:buClr>
                <a:schemeClr val="dk1"/>
              </a:buClr>
              <a:buSzPct val="100000"/>
            </a:pPr>
            <a:r>
              <a:rPr lang="en-US" sz="1000" b="1" dirty="0" smtClean="0">
                <a:solidFill>
                  <a:srgbClr val="122A46"/>
                </a:solidFill>
                <a:latin typeface="Open Sans" pitchFamily="34" charset="0"/>
                <a:ea typeface="Open Sans" pitchFamily="34" charset="0"/>
                <a:cs typeface="Open Sans" pitchFamily="34" charset="0"/>
                <a:sym typeface="PT Sans"/>
              </a:rPr>
              <a:t>UAH </a:t>
            </a:r>
            <a:r>
              <a:rPr lang="en-US" sz="1000" b="1" dirty="0">
                <a:solidFill>
                  <a:srgbClr val="122A46"/>
                </a:solidFill>
                <a:latin typeface="Open Sans" pitchFamily="34" charset="0"/>
                <a:ea typeface="Open Sans" pitchFamily="34" charset="0"/>
                <a:cs typeface="Open Sans" pitchFamily="34" charset="0"/>
                <a:sym typeface="PT Sans"/>
              </a:rPr>
              <a:t>1 </a:t>
            </a:r>
            <a:r>
              <a:rPr lang="en-US" sz="1000" b="1" dirty="0" err="1">
                <a:solidFill>
                  <a:srgbClr val="122A46"/>
                </a:solidFill>
                <a:latin typeface="Open Sans" pitchFamily="34" charset="0"/>
                <a:ea typeface="Open Sans" pitchFamily="34" charset="0"/>
                <a:cs typeface="Open Sans" pitchFamily="34" charset="0"/>
                <a:sym typeface="PT Sans"/>
              </a:rPr>
              <a:t>bn</a:t>
            </a:r>
            <a:r>
              <a:rPr lang="en-US" sz="1000" b="1" dirty="0">
                <a:solidFill>
                  <a:srgbClr val="122A46"/>
                </a:solidFill>
                <a:latin typeface="Open Sans" pitchFamily="34" charset="0"/>
                <a:ea typeface="Open Sans" pitchFamily="34" charset="0"/>
                <a:cs typeface="Open Sans" pitchFamily="34" charset="0"/>
                <a:sym typeface="PT Sans"/>
              </a:rPr>
              <a:t> </a:t>
            </a:r>
            <a:r>
              <a:rPr lang="en-US" sz="1000" dirty="0">
                <a:latin typeface="Open Sans" pitchFamily="34" charset="0"/>
                <a:ea typeface="Open Sans" pitchFamily="34" charset="0"/>
                <a:cs typeface="Open Sans" pitchFamily="34" charset="0"/>
                <a:sym typeface="PT Sans"/>
              </a:rPr>
              <a:t>is</a:t>
            </a:r>
            <a:r>
              <a:rPr lang="en-US" sz="1000" dirty="0">
                <a:solidFill>
                  <a:srgbClr val="FF0000"/>
                </a:solidFill>
                <a:latin typeface="Open Sans" pitchFamily="34" charset="0"/>
                <a:ea typeface="Open Sans" pitchFamily="34" charset="0"/>
                <a:cs typeface="Open Sans" pitchFamily="34" charset="0"/>
                <a:sym typeface="PT Sans"/>
              </a:rPr>
              <a:t> </a:t>
            </a:r>
            <a:r>
              <a:rPr lang="en-US" sz="1000" dirty="0">
                <a:solidFill>
                  <a:schemeClr val="dk1"/>
                </a:solidFill>
                <a:latin typeface="Open Sans" pitchFamily="34" charset="0"/>
                <a:ea typeface="Open Sans" pitchFamily="34" charset="0"/>
                <a:cs typeface="Open Sans" pitchFamily="34" charset="0"/>
                <a:sym typeface="PT Sans"/>
              </a:rPr>
              <a:t>investigated by </a:t>
            </a:r>
            <a:r>
              <a:rPr lang="en-US" sz="1000" dirty="0" smtClean="0">
                <a:solidFill>
                  <a:schemeClr val="dk1"/>
                </a:solidFill>
                <a:latin typeface="Open Sans" pitchFamily="34" charset="0"/>
                <a:ea typeface="Open Sans" pitchFamily="34" charset="0"/>
                <a:cs typeface="Open Sans" pitchFamily="34" charset="0"/>
                <a:sym typeface="PT Sans"/>
              </a:rPr>
              <a:t>the</a:t>
            </a:r>
          </a:p>
          <a:p>
            <a:pPr lvl="1" algn="r">
              <a:buClr>
                <a:schemeClr val="dk1"/>
              </a:buClr>
              <a:buSzPct val="100000"/>
            </a:pPr>
            <a:r>
              <a:rPr lang="en-US" sz="1000" dirty="0" smtClean="0">
                <a:solidFill>
                  <a:schemeClr val="dk1"/>
                </a:solidFill>
                <a:latin typeface="Open Sans" pitchFamily="34" charset="0"/>
                <a:ea typeface="Open Sans" pitchFamily="34" charset="0"/>
                <a:cs typeface="Open Sans" pitchFamily="34" charset="0"/>
                <a:sym typeface="PT Sans"/>
              </a:rPr>
              <a:t>National </a:t>
            </a:r>
            <a:r>
              <a:rPr lang="en-US" sz="1000" dirty="0">
                <a:solidFill>
                  <a:schemeClr val="dk1"/>
                </a:solidFill>
                <a:latin typeface="Open Sans" pitchFamily="34" charset="0"/>
                <a:ea typeface="Open Sans" pitchFamily="34" charset="0"/>
                <a:cs typeface="Open Sans" pitchFamily="34" charset="0"/>
                <a:sym typeface="PT Sans"/>
              </a:rPr>
              <a:t>Anti-Corruption Bureau</a:t>
            </a:r>
            <a:endParaRPr lang="en-US" sz="1000" dirty="0">
              <a:solidFill>
                <a:srgbClr val="C00000"/>
              </a:solidFill>
              <a:latin typeface="Open Sans" pitchFamily="34" charset="0"/>
              <a:ea typeface="Open Sans" pitchFamily="34" charset="0"/>
              <a:cs typeface="Open Sans" pitchFamily="34" charset="0"/>
              <a:sym typeface="PT Sans"/>
            </a:endParaRPr>
          </a:p>
        </p:txBody>
      </p:sp>
      <p:sp>
        <p:nvSpPr>
          <p:cNvPr id="16" name="TextBox 15"/>
          <p:cNvSpPr txBox="1"/>
          <p:nvPr/>
        </p:nvSpPr>
        <p:spPr>
          <a:xfrm>
            <a:off x="3059897" y="771550"/>
            <a:ext cx="1293944" cy="553998"/>
          </a:xfrm>
          <a:prstGeom prst="rect">
            <a:avLst/>
          </a:prstGeom>
          <a:noFill/>
        </p:spPr>
        <p:txBody>
          <a:bodyPr wrap="none" rtlCol="0">
            <a:spAutoFit/>
          </a:bodyPr>
          <a:lstStyle/>
          <a:p>
            <a:pPr lvl="0" algn="r">
              <a:buSzPct val="25000"/>
            </a:pPr>
            <a:r>
              <a:rPr lang="en-US" sz="1000" b="1" u="sng" dirty="0">
                <a:solidFill>
                  <a:srgbClr val="122A46"/>
                </a:solidFill>
                <a:latin typeface="Open Sans" pitchFamily="34" charset="0"/>
                <a:ea typeface="Open Sans" pitchFamily="34" charset="0"/>
                <a:cs typeface="Open Sans" pitchFamily="34" charset="0"/>
                <a:sym typeface="PT Sans"/>
              </a:rPr>
              <a:t>Inefficient </a:t>
            </a:r>
            <a:r>
              <a:rPr lang="en-US" sz="1000" b="1" u="sng" dirty="0" smtClean="0">
                <a:solidFill>
                  <a:srgbClr val="122A46"/>
                </a:solidFill>
                <a:latin typeface="Open Sans" pitchFamily="34" charset="0"/>
                <a:ea typeface="Open Sans" pitchFamily="34" charset="0"/>
                <a:cs typeface="Open Sans" pitchFamily="34" charset="0"/>
                <a:sym typeface="PT Sans"/>
              </a:rPr>
              <a:t>law</a:t>
            </a:r>
          </a:p>
          <a:p>
            <a:pPr lvl="0"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enforcement and</a:t>
            </a:r>
          </a:p>
          <a:p>
            <a:pPr lvl="0" algn="r">
              <a:buSzPct val="25000"/>
            </a:pPr>
            <a:r>
              <a:rPr lang="en-US" sz="1000" b="1" u="sng" dirty="0" smtClean="0">
                <a:solidFill>
                  <a:srgbClr val="122A46"/>
                </a:solidFill>
                <a:latin typeface="Open Sans" pitchFamily="34" charset="0"/>
                <a:ea typeface="Open Sans" pitchFamily="34" charset="0"/>
                <a:cs typeface="Open Sans" pitchFamily="34" charset="0"/>
                <a:sym typeface="PT Sans"/>
              </a:rPr>
              <a:t>judicial systems</a:t>
            </a:r>
            <a:endParaRPr lang="en-US" sz="1000" b="1" u="sng" dirty="0">
              <a:solidFill>
                <a:srgbClr val="122A46"/>
              </a:solidFill>
              <a:latin typeface="Open Sans" pitchFamily="34" charset="0"/>
              <a:ea typeface="Open Sans" pitchFamily="34" charset="0"/>
              <a:cs typeface="Open Sans" pitchFamily="34" charset="0"/>
              <a:sym typeface="PT Sans"/>
            </a:endParaRPr>
          </a:p>
        </p:txBody>
      </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pSp>
        <p:nvGrpSpPr>
          <p:cNvPr id="18" name="Группа 17"/>
          <p:cNvGrpSpPr/>
          <p:nvPr/>
        </p:nvGrpSpPr>
        <p:grpSpPr>
          <a:xfrm>
            <a:off x="2340149" y="72857"/>
            <a:ext cx="4463702" cy="461665"/>
            <a:chOff x="2340149" y="72857"/>
            <a:chExt cx="4463702" cy="461665"/>
          </a:xfrm>
        </p:grpSpPr>
        <p:sp>
          <p:nvSpPr>
            <p:cNvPr id="19" name="TextBox 18"/>
            <p:cNvSpPr txBox="1"/>
            <p:nvPr/>
          </p:nvSpPr>
          <p:spPr>
            <a:xfrm>
              <a:off x="3222111" y="72857"/>
              <a:ext cx="2699778"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PRECONDITIONS FOR REFORMS</a:t>
              </a:r>
              <a:r>
                <a:rPr lang="en-US" sz="1200" b="1" dirty="0" smtClean="0">
                  <a:solidFill>
                    <a:srgbClr val="122A46"/>
                  </a:solidFill>
                  <a:latin typeface="+mj-lt"/>
                  <a:cs typeface="Arial" pitchFamily="34" charset="0"/>
                </a:rPr>
                <a:t>:</a:t>
              </a:r>
              <a:endParaRPr lang="ru-RU" sz="1200" b="1" dirty="0" smtClean="0">
                <a:solidFill>
                  <a:srgbClr val="122A46"/>
                </a:solidFill>
                <a:latin typeface="+mj-lt"/>
                <a:cs typeface="Arial" pitchFamily="34" charset="0"/>
              </a:endParaRPr>
            </a:p>
            <a:p>
              <a:pPr algn="ctr">
                <a:defRPr/>
              </a:pPr>
              <a:r>
                <a:rPr lang="en-US" sz="1200" dirty="0" smtClean="0">
                  <a:solidFill>
                    <a:srgbClr val="122A46"/>
                  </a:solidFill>
                  <a:latin typeface="+mj-lt"/>
                  <a:cs typeface="Arial" pitchFamily="34" charset="0"/>
                </a:rPr>
                <a:t>INTERNAL FACTORS</a:t>
              </a:r>
              <a:endParaRPr lang="ru-RU" sz="1200" b="1" dirty="0">
                <a:solidFill>
                  <a:srgbClr val="122A46"/>
                </a:solidFill>
                <a:latin typeface="+mj-lt"/>
                <a:cs typeface="Arial" pitchFamily="34" charset="0"/>
              </a:endParaRPr>
            </a:p>
          </p:txBody>
        </p:sp>
        <p:cxnSp>
          <p:nvCxnSpPr>
            <p:cNvPr id="20" name="Прямая соединительная линия 19"/>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117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8"/>
            <a:ext cx="9144000" cy="5124283"/>
          </a:xfrm>
          <a:prstGeom prst="rect">
            <a:avLst/>
          </a:prstGeom>
        </p:spPr>
      </p:pic>
      <p:sp>
        <p:nvSpPr>
          <p:cNvPr id="4" name="TextBox 3"/>
          <p:cNvSpPr txBox="1"/>
          <p:nvPr/>
        </p:nvSpPr>
        <p:spPr>
          <a:xfrm>
            <a:off x="982946" y="1602254"/>
            <a:ext cx="7178109" cy="1938992"/>
          </a:xfrm>
          <a:prstGeom prst="rect">
            <a:avLst/>
          </a:prstGeom>
          <a:noFill/>
        </p:spPr>
        <p:txBody>
          <a:bodyPr wrap="square" rtlCol="0">
            <a:spAutoFit/>
          </a:bodyPr>
          <a:lstStyle/>
          <a:p>
            <a:pPr algn="ctr"/>
            <a:r>
              <a:rPr lang="en-US" sz="3000" dirty="0" smtClean="0">
                <a:solidFill>
                  <a:schemeClr val="bg1"/>
                </a:solidFill>
                <a:latin typeface="Open Sans" pitchFamily="34" charset="0"/>
                <a:ea typeface="Open Sans" pitchFamily="34" charset="0"/>
                <a:cs typeface="Open Sans" pitchFamily="34" charset="0"/>
              </a:rPr>
              <a:t>UKRAINE</a:t>
            </a:r>
          </a:p>
          <a:p>
            <a:pPr algn="ctr"/>
            <a:r>
              <a:rPr lang="en-US" sz="3000" dirty="0" smtClean="0">
                <a:solidFill>
                  <a:schemeClr val="bg1"/>
                </a:solidFill>
                <a:latin typeface="Open Sans" pitchFamily="34" charset="0"/>
                <a:ea typeface="Open Sans" pitchFamily="34" charset="0"/>
                <a:cs typeface="Open Sans" pitchFamily="34" charset="0"/>
              </a:rPr>
              <a:t>UNDERTAKES REFORMS</a:t>
            </a:r>
          </a:p>
          <a:p>
            <a:pPr algn="ctr"/>
            <a:r>
              <a:rPr lang="en-US" sz="3000" b="1" dirty="0" smtClean="0">
                <a:solidFill>
                  <a:srgbClr val="FFC600"/>
                </a:solidFill>
                <a:latin typeface="Open Sans" pitchFamily="34" charset="0"/>
                <a:ea typeface="Open Sans" pitchFamily="34" charset="0"/>
                <a:cs typeface="Open Sans" pitchFamily="34" charset="0"/>
              </a:rPr>
              <a:t>UNDER CHALLENGING</a:t>
            </a:r>
          </a:p>
          <a:p>
            <a:pPr algn="ctr"/>
            <a:r>
              <a:rPr lang="en-US" sz="3000" b="1" dirty="0" smtClean="0">
                <a:solidFill>
                  <a:srgbClr val="FFC600"/>
                </a:solidFill>
                <a:latin typeface="Open Sans" pitchFamily="34" charset="0"/>
                <a:ea typeface="Open Sans" pitchFamily="34" charset="0"/>
                <a:cs typeface="Open Sans" pitchFamily="34" charset="0"/>
              </a:rPr>
              <a:t>CONDITIONS</a:t>
            </a:r>
            <a:endParaRPr lang="uk-UA" sz="3000" b="1" dirty="0">
              <a:solidFill>
                <a:srgbClr val="FFC6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51375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5</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2" cy="5124280"/>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671753" y="72857"/>
              <a:ext cx="1800493" cy="461665"/>
            </a:xfrm>
            <a:prstGeom prst="rect">
              <a:avLst/>
            </a:prstGeom>
            <a:noFill/>
          </p:spPr>
          <p:txBody>
            <a:bodyPr wrap="none">
              <a:spAutoFit/>
            </a:bodyPr>
            <a:lstStyle/>
            <a:p>
              <a:pPr algn="ctr">
                <a:defRPr/>
              </a:pPr>
              <a:r>
                <a:rPr lang="en-US" sz="1200" b="1" dirty="0">
                  <a:solidFill>
                    <a:srgbClr val="122A46"/>
                  </a:solidFill>
                  <a:latin typeface="+mj-lt"/>
                  <a:cs typeface="Arial" pitchFamily="34" charset="0"/>
                </a:rPr>
                <a:t>FINANCIAL </a:t>
              </a:r>
              <a:r>
                <a:rPr lang="en-US" sz="1200" b="1" dirty="0" smtClean="0">
                  <a:solidFill>
                    <a:srgbClr val="122A46"/>
                  </a:solidFill>
                  <a:latin typeface="+mj-lt"/>
                  <a:cs typeface="Arial" pitchFamily="34" charset="0"/>
                </a:rPr>
                <a:t>SUPPORT</a:t>
              </a:r>
            </a:p>
            <a:p>
              <a:pPr algn="ctr">
                <a:defRPr/>
              </a:pPr>
              <a:r>
                <a:rPr lang="en-US" sz="1200" b="1" dirty="0" smtClean="0">
                  <a:solidFill>
                    <a:srgbClr val="122A46"/>
                  </a:solidFill>
                  <a:latin typeface="+mj-lt"/>
                  <a:cs typeface="Arial" pitchFamily="34" charset="0"/>
                </a:rPr>
                <a:t>PER </a:t>
              </a:r>
              <a:r>
                <a:rPr lang="en-US" sz="1200" b="1" dirty="0">
                  <a:solidFill>
                    <a:srgbClr val="122A46"/>
                  </a:solidFill>
                  <a:latin typeface="+mj-lt"/>
                  <a:cs typeface="Arial" pitchFamily="34" charset="0"/>
                </a:rPr>
                <a:t>CAPITA</a:t>
              </a:r>
              <a:endParaRPr lang="ru-RU" sz="1200" b="1"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4" name="Shape 216"/>
          <p:cNvPicPr preferRelativeResize="0"/>
          <p:nvPr/>
        </p:nvPicPr>
        <p:blipFill rotWithShape="1">
          <a:blip r:embed="rId3">
            <a:alphaModFix/>
          </a:blip>
          <a:srcRect/>
          <a:stretch/>
        </p:blipFill>
        <p:spPr>
          <a:xfrm>
            <a:off x="7619999" y="144087"/>
            <a:ext cx="1403349" cy="387350"/>
          </a:xfrm>
          <a:prstGeom prst="rect">
            <a:avLst/>
          </a:prstGeom>
          <a:noFill/>
          <a:ln>
            <a:noFill/>
          </a:ln>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graphicFrame>
        <p:nvGraphicFramePr>
          <p:cNvPr id="16" name="Диаграмма 7"/>
          <p:cNvGraphicFramePr>
            <a:graphicFrameLocks/>
          </p:cNvGraphicFramePr>
          <p:nvPr>
            <p:extLst>
              <p:ext uri="{D42A27DB-BD31-4B8C-83A1-F6EECF244321}">
                <p14:modId xmlns:p14="http://schemas.microsoft.com/office/powerpoint/2010/main" val="849484566"/>
              </p:ext>
            </p:extLst>
          </p:nvPr>
        </p:nvGraphicFramePr>
        <p:xfrm>
          <a:off x="904422" y="646427"/>
          <a:ext cx="7507113" cy="4098572"/>
        </p:xfrm>
        <a:graphic>
          <a:graphicData uri="http://schemas.openxmlformats.org/drawingml/2006/chart">
            <c:chart xmlns:c="http://schemas.openxmlformats.org/drawingml/2006/chart" xmlns:r="http://schemas.openxmlformats.org/officeDocument/2006/relationships" r:id="rId5"/>
          </a:graphicData>
        </a:graphic>
      </p:graphicFrame>
      <p:sp>
        <p:nvSpPr>
          <p:cNvPr id="17" name="Shape 218"/>
          <p:cNvSpPr/>
          <p:nvPr/>
        </p:nvSpPr>
        <p:spPr>
          <a:xfrm>
            <a:off x="1510394" y="1662793"/>
            <a:ext cx="3944202" cy="775607"/>
          </a:xfrm>
          <a:prstGeom prst="rect">
            <a:avLst/>
          </a:prstGeom>
          <a:solidFill>
            <a:srgbClr val="FFC600"/>
          </a:solidFill>
          <a:ln w="12700" cap="flat" cmpd="sng">
            <a:solidFill>
              <a:srgbClr val="F2F2F2"/>
            </a:solidFill>
            <a:prstDash val="solid"/>
            <a:miter/>
            <a:headEnd type="none" w="med" len="med"/>
            <a:tailEnd type="none" w="med" len="med"/>
          </a:ln>
        </p:spPr>
        <p:txBody>
          <a:bodyPr lIns="91425" tIns="45700" rIns="91425" bIns="45700" anchor="ctr" anchorCtr="0">
            <a:noAutofit/>
          </a:bodyPr>
          <a:lstStyle/>
          <a:p>
            <a:pPr>
              <a:buSzPct val="25000"/>
            </a:pPr>
            <a:r>
              <a:rPr lang="en-US" sz="1200" dirty="0">
                <a:solidFill>
                  <a:schemeClr val="dk1"/>
                </a:solidFill>
                <a:latin typeface="Open Sans" pitchFamily="34" charset="0"/>
                <a:ea typeface="Open Sans" pitchFamily="34" charset="0"/>
                <a:cs typeface="Open Sans" pitchFamily="34" charset="0"/>
                <a:sym typeface="PT Sans"/>
              </a:rPr>
              <a:t>Ukraine is approaching Slovakia level of financing</a:t>
            </a:r>
          </a:p>
          <a:p>
            <a:pPr>
              <a:buSzPct val="25000"/>
            </a:pPr>
            <a:r>
              <a:rPr lang="en-US" sz="1200" b="1" dirty="0">
                <a:solidFill>
                  <a:srgbClr val="122A46"/>
                </a:solidFill>
                <a:latin typeface="Open Sans" pitchFamily="34" charset="0"/>
                <a:ea typeface="Open Sans" pitchFamily="34" charset="0"/>
                <a:cs typeface="Open Sans" pitchFamily="34" charset="0"/>
                <a:sym typeface="PT Sans"/>
              </a:rPr>
              <a:t>However, Slovakia has not experienced such stress</a:t>
            </a:r>
            <a:r>
              <a:rPr lang="en-US" sz="1200" b="1" dirty="0">
                <a:solidFill>
                  <a:srgbClr val="122A46"/>
                </a:solidFill>
                <a:latin typeface="Open Sans" pitchFamily="34" charset="0"/>
                <a:ea typeface="Open Sans" pitchFamily="34" charset="0"/>
                <a:cs typeface="Open Sans" pitchFamily="34" charset="0"/>
              </a:rPr>
              <a:t>–</a:t>
            </a:r>
            <a:r>
              <a:rPr lang="en-US" sz="1200" b="1" dirty="0">
                <a:solidFill>
                  <a:srgbClr val="122A46"/>
                </a:solidFill>
                <a:latin typeface="Open Sans" pitchFamily="34" charset="0"/>
                <a:ea typeface="Open Sans" pitchFamily="34" charset="0"/>
                <a:cs typeface="Open Sans" pitchFamily="34" charset="0"/>
                <a:sym typeface="PT Sans"/>
              </a:rPr>
              <a:t>factors as Ukraine.</a:t>
            </a:r>
          </a:p>
        </p:txBody>
      </p:sp>
    </p:spTree>
    <p:extLst>
      <p:ext uri="{BB962C8B-B14F-4D97-AF65-F5344CB8AC3E}">
        <p14:creationId xmlns:p14="http://schemas.microsoft.com/office/powerpoint/2010/main" val="304868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6</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9"/>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POLAND</a:t>
              </a:r>
              <a:endParaRPr lang="ru-RU" sz="1200"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 name="Shape 227"/>
          <p:cNvSpPr txBox="1"/>
          <p:nvPr/>
        </p:nvSpPr>
        <p:spPr>
          <a:xfrm>
            <a:off x="71885" y="1802768"/>
            <a:ext cx="1619795"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1989</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Beginning of </a:t>
            </a:r>
            <a:r>
              <a:rPr lang="en-US" sz="1100" dirty="0" smtClean="0">
                <a:solidFill>
                  <a:schemeClr val="dk1"/>
                </a:solidFill>
                <a:latin typeface="Open Sans" pitchFamily="34" charset="0"/>
                <a:ea typeface="Open Sans" pitchFamily="34" charset="0"/>
                <a:cs typeface="Open Sans" pitchFamily="34" charset="0"/>
                <a:sym typeface="PT Sans"/>
              </a:rPr>
              <a:t>reforms</a:t>
            </a:r>
            <a:endParaRPr lang="en-US" sz="1100" dirty="0">
              <a:solidFill>
                <a:schemeClr val="dk1"/>
              </a:solidFill>
              <a:latin typeface="Open Sans" pitchFamily="34" charset="0"/>
              <a:ea typeface="Open Sans" pitchFamily="34" charset="0"/>
              <a:cs typeface="Open Sans" pitchFamily="34" charset="0"/>
              <a:sym typeface="PT Sans"/>
            </a:endParaRPr>
          </a:p>
        </p:txBody>
      </p:sp>
      <p:sp>
        <p:nvSpPr>
          <p:cNvPr id="15" name="Shape 228"/>
          <p:cNvSpPr txBox="1"/>
          <p:nvPr/>
        </p:nvSpPr>
        <p:spPr>
          <a:xfrm flipH="1">
            <a:off x="1899480" y="1802768"/>
            <a:ext cx="1328737"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1992</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signs of recovery</a:t>
            </a:r>
          </a:p>
        </p:txBody>
      </p:sp>
      <p:sp>
        <p:nvSpPr>
          <p:cNvPr id="16" name="Shape 229"/>
          <p:cNvSpPr txBox="1"/>
          <p:nvPr/>
        </p:nvSpPr>
        <p:spPr>
          <a:xfrm flipH="1">
            <a:off x="3755362" y="1802768"/>
            <a:ext cx="1770063" cy="8096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1995</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Back to </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GDP growth</a:t>
            </a:r>
            <a:endParaRPr lang="en-US" sz="1100" dirty="0">
              <a:solidFill>
                <a:schemeClr val="dk1"/>
              </a:solidFill>
              <a:latin typeface="Open Sans" pitchFamily="34" charset="0"/>
              <a:ea typeface="Open Sans" pitchFamily="34" charset="0"/>
              <a:cs typeface="Open Sans" pitchFamily="34" charset="0"/>
              <a:sym typeface="PT Sans"/>
            </a:endParaRP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7" name="Shape 230"/>
          <p:cNvSpPr txBox="1"/>
          <p:nvPr/>
        </p:nvSpPr>
        <p:spPr>
          <a:xfrm flipH="1">
            <a:off x="7443080" y="1802768"/>
            <a:ext cx="1262062" cy="977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2002</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Progress identified </a:t>
            </a:r>
            <a:endParaRPr lang="en-US" sz="1100" dirty="0">
              <a:solidFill>
                <a:schemeClr val="dk1"/>
              </a:solidFill>
              <a:latin typeface="Open Sans" pitchFamily="34" charset="0"/>
              <a:ea typeface="Open Sans" pitchFamily="34" charset="0"/>
              <a:cs typeface="Open Sans" pitchFamily="34" charset="0"/>
              <a:sym typeface="PT Sans"/>
            </a:endParaRP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8" name="Shape 231"/>
          <p:cNvSpPr txBox="1"/>
          <p:nvPr/>
        </p:nvSpPr>
        <p:spPr>
          <a:xfrm flipH="1">
            <a:off x="8001091" y="303577"/>
            <a:ext cx="871538" cy="64135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2004</a:t>
            </a:r>
          </a:p>
          <a:p>
            <a:pPr marL="0" marR="0" lvl="0" indent="0" algn="r"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Admission to EU</a:t>
            </a:r>
          </a:p>
        </p:txBody>
      </p:sp>
      <p:sp>
        <p:nvSpPr>
          <p:cNvPr id="19" name="Shape 232"/>
          <p:cNvSpPr txBox="1"/>
          <p:nvPr/>
        </p:nvSpPr>
        <p:spPr>
          <a:xfrm>
            <a:off x="1129155" y="3441098"/>
            <a:ext cx="3367087" cy="1055383"/>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After "Solidarity" secured parliamentary elections, an expert committee headed by </a:t>
            </a:r>
            <a:r>
              <a:rPr lang="en-US" sz="1100" dirty="0" err="1">
                <a:solidFill>
                  <a:srgbClr val="122A46"/>
                </a:solidFill>
                <a:latin typeface="Open Sans" pitchFamily="34" charset="0"/>
                <a:ea typeface="Open Sans" pitchFamily="34" charset="0"/>
                <a:cs typeface="Open Sans" pitchFamily="34" charset="0"/>
                <a:sym typeface="PT Sans"/>
              </a:rPr>
              <a:t>Leszek</a:t>
            </a:r>
            <a:r>
              <a:rPr lang="en-US" sz="1100" dirty="0">
                <a:solidFill>
                  <a:srgbClr val="122A46"/>
                </a:solidFill>
                <a:latin typeface="Open Sans" pitchFamily="34" charset="0"/>
                <a:ea typeface="Open Sans" pitchFamily="34" charset="0"/>
                <a:cs typeface="Open Sans" pitchFamily="34" charset="0"/>
                <a:sym typeface="PT Sans"/>
              </a:rPr>
              <a:t> Balcerowicz was created in September 1989. The committee prepared reform plan for rapid transition of the Polish economy from planned to free market. </a:t>
            </a:r>
            <a:endParaRPr sz="1100" dirty="0">
              <a:solidFill>
                <a:srgbClr val="122A46"/>
              </a:solidFill>
              <a:latin typeface="Open Sans" pitchFamily="34" charset="0"/>
              <a:ea typeface="Open Sans" pitchFamily="34" charset="0"/>
              <a:cs typeface="Open Sans" pitchFamily="34" charset="0"/>
              <a:sym typeface="PT Sans"/>
            </a:endParaRPr>
          </a:p>
          <a:p>
            <a:pPr marL="0" marR="0" lvl="0" indent="0" algn="l" rtl="0">
              <a:spcBef>
                <a:spcPts val="0"/>
              </a:spcBef>
              <a:spcAft>
                <a:spcPts val="0"/>
              </a:spcAft>
              <a:buNone/>
            </a:pPr>
            <a:endParaRPr sz="1100" dirty="0">
              <a:solidFill>
                <a:srgbClr val="122A46"/>
              </a:solidFill>
              <a:latin typeface="Open Sans" pitchFamily="34" charset="0"/>
              <a:ea typeface="Open Sans" pitchFamily="34" charset="0"/>
              <a:cs typeface="Open Sans" pitchFamily="34" charset="0"/>
              <a:sym typeface="PT Sans"/>
            </a:endParaRPr>
          </a:p>
        </p:txBody>
      </p:sp>
      <p:pic>
        <p:nvPicPr>
          <p:cNvPr id="20" name="Рисунок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00776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7</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9608"/>
            <a:ext cx="9143991" cy="5124278"/>
          </a:xfrm>
          <a:prstGeom prst="rect">
            <a:avLst/>
          </a:prstGeom>
        </p:spPr>
      </p:pic>
      <p:sp>
        <p:nvSpPr>
          <p:cNvPr id="10" name="Shape 246"/>
          <p:cNvSpPr txBox="1"/>
          <p:nvPr/>
        </p:nvSpPr>
        <p:spPr>
          <a:xfrm>
            <a:off x="58237" y="1779708"/>
            <a:ext cx="1470312" cy="11461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1959</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Lee </a:t>
            </a:r>
            <a:r>
              <a:rPr lang="en-US" sz="1100" dirty="0" err="1">
                <a:solidFill>
                  <a:schemeClr val="dk1"/>
                </a:solidFill>
                <a:latin typeface="Open Sans" pitchFamily="34" charset="0"/>
                <a:ea typeface="Open Sans" pitchFamily="34" charset="0"/>
                <a:cs typeface="Open Sans" pitchFamily="34" charset="0"/>
                <a:sym typeface="PT Sans"/>
              </a:rPr>
              <a:t>Kuan</a:t>
            </a:r>
            <a:r>
              <a:rPr lang="en-US" sz="1100" dirty="0">
                <a:solidFill>
                  <a:schemeClr val="dk1"/>
                </a:solidFill>
                <a:latin typeface="Open Sans" pitchFamily="34" charset="0"/>
                <a:ea typeface="Open Sans" pitchFamily="34" charset="0"/>
                <a:cs typeface="Open Sans" pitchFamily="34" charset="0"/>
                <a:sym typeface="PT Sans"/>
              </a:rPr>
              <a:t> Yew comes into power</a:t>
            </a: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1" name="Shape 247"/>
          <p:cNvSpPr txBox="1"/>
          <p:nvPr/>
        </p:nvSpPr>
        <p:spPr>
          <a:xfrm flipH="1">
            <a:off x="1902634" y="1779708"/>
            <a:ext cx="1328738"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1965</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Independence</a:t>
            </a:r>
          </a:p>
        </p:txBody>
      </p:sp>
      <p:sp>
        <p:nvSpPr>
          <p:cNvPr id="12" name="Shape 248"/>
          <p:cNvSpPr txBox="1"/>
          <p:nvPr/>
        </p:nvSpPr>
        <p:spPr>
          <a:xfrm flipH="1">
            <a:off x="4363379" y="1779708"/>
            <a:ext cx="1768474" cy="4286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b="1" dirty="0">
                <a:solidFill>
                  <a:srgbClr val="122A46"/>
                </a:solidFill>
                <a:latin typeface="Open Sans" pitchFamily="34" charset="0"/>
                <a:ea typeface="Open Sans" pitchFamily="34" charset="0"/>
                <a:cs typeface="Open Sans" pitchFamily="34" charset="0"/>
                <a:sym typeface="PT Sans"/>
              </a:rPr>
              <a:t>1974</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results</a:t>
            </a:r>
          </a:p>
        </p:txBody>
      </p:sp>
      <p:sp>
        <p:nvSpPr>
          <p:cNvPr id="13" name="Shape 249"/>
          <p:cNvSpPr txBox="1"/>
          <p:nvPr/>
        </p:nvSpPr>
        <p:spPr>
          <a:xfrm flipH="1">
            <a:off x="7927030" y="1779708"/>
            <a:ext cx="1025525" cy="9778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1990</a:t>
            </a:r>
          </a:p>
          <a:p>
            <a:pPr lvl="0" algn="r">
              <a:buSzPct val="25000"/>
            </a:pPr>
            <a:r>
              <a:rPr lang="en-US" sz="1100" dirty="0">
                <a:solidFill>
                  <a:schemeClr val="dk1"/>
                </a:solidFill>
                <a:latin typeface="Open Sans" pitchFamily="34" charset="0"/>
                <a:ea typeface="Open Sans" pitchFamily="34" charset="0"/>
                <a:cs typeface="Open Sans" pitchFamily="34" charset="0"/>
                <a:sym typeface="PT Sans"/>
              </a:rPr>
              <a:t>Progress identified </a:t>
            </a:r>
          </a:p>
          <a:p>
            <a:pPr marL="0" marR="0" lvl="0" indent="0" algn="r"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4" name="Shape 250"/>
          <p:cNvSpPr txBox="1"/>
          <p:nvPr/>
        </p:nvSpPr>
        <p:spPr>
          <a:xfrm>
            <a:off x="2030020" y="3141657"/>
            <a:ext cx="2546113" cy="1279259"/>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In 1965, Singapore was so economically underdeveloped </a:t>
            </a:r>
            <a:r>
              <a:rPr lang="en-US" sz="1100" dirty="0" smtClean="0">
                <a:solidFill>
                  <a:srgbClr val="122A46"/>
                </a:solidFill>
                <a:latin typeface="Open Sans" pitchFamily="34" charset="0"/>
                <a:ea typeface="Open Sans" pitchFamily="34" charset="0"/>
                <a:cs typeface="Open Sans" pitchFamily="34" charset="0"/>
                <a:sym typeface="PT Sans"/>
              </a:rPr>
              <a:t>that it was necessary to </a:t>
            </a:r>
            <a:r>
              <a:rPr lang="en-US" sz="1100" dirty="0">
                <a:solidFill>
                  <a:srgbClr val="122A46"/>
                </a:solidFill>
                <a:latin typeface="Open Sans" pitchFamily="34" charset="0"/>
                <a:ea typeface="Open Sans" pitchFamily="34" charset="0"/>
                <a:cs typeface="Open Sans" pitchFamily="34" charset="0"/>
                <a:sym typeface="PT Sans"/>
              </a:rPr>
              <a:t>import fresh water and cement. Neighboring countries were unfriendly. Malaysia </a:t>
            </a:r>
            <a:r>
              <a:rPr lang="en-US" sz="1100" dirty="0" smtClean="0">
                <a:solidFill>
                  <a:srgbClr val="122A46"/>
                </a:solidFill>
                <a:latin typeface="Open Sans" pitchFamily="34" charset="0"/>
                <a:ea typeface="Open Sans" pitchFamily="34" charset="0"/>
                <a:cs typeface="Open Sans" pitchFamily="34" charset="0"/>
                <a:sym typeface="PT Sans"/>
              </a:rPr>
              <a:t>closed </a:t>
            </a:r>
            <a:r>
              <a:rPr lang="en-US" sz="1100" dirty="0">
                <a:solidFill>
                  <a:srgbClr val="122A46"/>
                </a:solidFill>
                <a:latin typeface="Open Sans" pitchFamily="34" charset="0"/>
                <a:ea typeface="Open Sans" pitchFamily="34" charset="0"/>
                <a:cs typeface="Open Sans" pitchFamily="34" charset="0"/>
                <a:sym typeface="PT Sans"/>
              </a:rPr>
              <a:t>its market </a:t>
            </a:r>
            <a:r>
              <a:rPr lang="en-US" sz="1100" dirty="0" smtClean="0">
                <a:solidFill>
                  <a:srgbClr val="122A46"/>
                </a:solidFill>
                <a:latin typeface="Open Sans" pitchFamily="34" charset="0"/>
                <a:ea typeface="Open Sans" pitchFamily="34" charset="0"/>
                <a:cs typeface="Open Sans" pitchFamily="34" charset="0"/>
                <a:sym typeface="PT Sans"/>
              </a:rPr>
              <a:t>for </a:t>
            </a:r>
            <a:r>
              <a:rPr lang="en-US" sz="1100" dirty="0">
                <a:solidFill>
                  <a:srgbClr val="122A46"/>
                </a:solidFill>
                <a:latin typeface="Open Sans" pitchFamily="34" charset="0"/>
                <a:ea typeface="Open Sans" pitchFamily="34" charset="0"/>
                <a:cs typeface="Open Sans" pitchFamily="34" charset="0"/>
                <a:sym typeface="PT Sans"/>
              </a:rPr>
              <a:t>Singapore, and Indonesia actually declared </a:t>
            </a:r>
            <a:r>
              <a:rPr lang="en-US" sz="1100" dirty="0" smtClean="0">
                <a:solidFill>
                  <a:srgbClr val="122A46"/>
                </a:solidFill>
                <a:latin typeface="Open Sans" pitchFamily="34" charset="0"/>
                <a:ea typeface="Open Sans" pitchFamily="34" charset="0"/>
                <a:cs typeface="Open Sans" pitchFamily="34" charset="0"/>
                <a:sym typeface="PT Sans"/>
              </a:rPr>
              <a:t>war. </a:t>
            </a:r>
            <a:endParaRPr lang="en-US" sz="1100" dirty="0">
              <a:solidFill>
                <a:srgbClr val="122A46"/>
              </a:solidFill>
              <a:latin typeface="Open Sans" pitchFamily="34" charset="0"/>
              <a:ea typeface="Open Sans" pitchFamily="34" charset="0"/>
              <a:cs typeface="Open Sans" pitchFamily="34" charset="0"/>
              <a:sym typeface="PT Sans"/>
            </a:endParaRPr>
          </a:p>
        </p:txBody>
      </p:sp>
      <p:grpSp>
        <p:nvGrpSpPr>
          <p:cNvPr id="15" name="Группа 14"/>
          <p:cNvGrpSpPr/>
          <p:nvPr/>
        </p:nvGrpSpPr>
        <p:grpSpPr>
          <a:xfrm>
            <a:off x="2340149" y="72857"/>
            <a:ext cx="4463702" cy="461665"/>
            <a:chOff x="2340149" y="72857"/>
            <a:chExt cx="4463702" cy="461665"/>
          </a:xfrm>
        </p:grpSpPr>
        <p:sp>
          <p:nvSpPr>
            <p:cNvPr id="16" name="TextBox 15"/>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SINGAPORE</a:t>
              </a:r>
              <a:endParaRPr lang="ru-RU" sz="1200" dirty="0">
                <a:solidFill>
                  <a:srgbClr val="122A46"/>
                </a:solidFill>
                <a:latin typeface="+mj-lt"/>
                <a:cs typeface="Arial" pitchFamily="34" charset="0"/>
              </a:endParaRPr>
            </a:p>
          </p:txBody>
        </p:sp>
        <p:cxnSp>
          <p:nvCxnSpPr>
            <p:cNvPr id="17" name="Прямая соединительная линия 16"/>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9" name="Рисунок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107849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2035F50-EB49-0644-B51E-C8A62ECED207}" type="slidenum">
              <a:rPr lang="uk-UA" smtClean="0"/>
              <a:t>8</a:t>
            </a:fld>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8"/>
          </a:xfrm>
          <a:prstGeom prst="rect">
            <a:avLst/>
          </a:prstGeom>
        </p:spPr>
      </p:pic>
      <p:grpSp>
        <p:nvGrpSpPr>
          <p:cNvPr id="10" name="Группа 9"/>
          <p:cNvGrpSpPr/>
          <p:nvPr/>
        </p:nvGrpSpPr>
        <p:grpSpPr>
          <a:xfrm>
            <a:off x="2340149" y="72857"/>
            <a:ext cx="4463702" cy="461665"/>
            <a:chOff x="2340149" y="72857"/>
            <a:chExt cx="4463702" cy="461665"/>
          </a:xfrm>
        </p:grpSpPr>
        <p:sp>
          <p:nvSpPr>
            <p:cNvPr id="11" name="TextBox 10"/>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GEORGIA</a:t>
              </a:r>
              <a:endParaRPr lang="ru-RU" sz="1200" dirty="0">
                <a:solidFill>
                  <a:srgbClr val="122A46"/>
                </a:solidFill>
                <a:latin typeface="+mj-lt"/>
                <a:cs typeface="Arial" pitchFamily="34" charset="0"/>
              </a:endParaRPr>
            </a:p>
          </p:txBody>
        </p:sp>
        <p:cxnSp>
          <p:nvCxnSpPr>
            <p:cNvPr id="12" name="Прямая соединительная линия 11"/>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4" name="Группа 13"/>
          <p:cNvGrpSpPr/>
          <p:nvPr/>
        </p:nvGrpSpPr>
        <p:grpSpPr>
          <a:xfrm>
            <a:off x="2340149" y="72857"/>
            <a:ext cx="4463702" cy="461665"/>
            <a:chOff x="2340149" y="72857"/>
            <a:chExt cx="4463702" cy="461665"/>
          </a:xfrm>
        </p:grpSpPr>
        <p:sp>
          <p:nvSpPr>
            <p:cNvPr id="15" name="TextBox 14"/>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GEORGIA</a:t>
              </a:r>
              <a:endParaRPr lang="ru-RU" sz="1200" dirty="0">
                <a:solidFill>
                  <a:srgbClr val="122A46"/>
                </a:solidFill>
                <a:latin typeface="+mj-lt"/>
                <a:cs typeface="Arial" pitchFamily="34" charset="0"/>
              </a:endParaRPr>
            </a:p>
          </p:txBody>
        </p:sp>
        <p:cxnSp>
          <p:nvCxnSpPr>
            <p:cNvPr id="16" name="Прямая соединительная линия 15"/>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8" name="Shape 266"/>
          <p:cNvSpPr txBox="1"/>
          <p:nvPr/>
        </p:nvSpPr>
        <p:spPr>
          <a:xfrm>
            <a:off x="210196" y="1707654"/>
            <a:ext cx="1727785" cy="11461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2004</a:t>
            </a:r>
          </a:p>
          <a:p>
            <a:pPr marL="0" marR="0" lvl="0" indent="0" algn="l" rtl="0">
              <a:spcBef>
                <a:spcPts val="0"/>
              </a:spcBef>
              <a:spcAft>
                <a:spcPts val="0"/>
              </a:spcAft>
              <a:buSzPct val="25000"/>
              <a:buNone/>
            </a:pPr>
            <a:r>
              <a:rPr lang="en-US" sz="1100" dirty="0">
                <a:solidFill>
                  <a:schemeClr val="tx1"/>
                </a:solidFill>
                <a:latin typeface="Open Sans" pitchFamily="34" charset="0"/>
                <a:ea typeface="Open Sans" pitchFamily="34" charset="0"/>
                <a:cs typeface="Open Sans" pitchFamily="34" charset="0"/>
                <a:sym typeface="PT Sans"/>
              </a:rPr>
              <a:t>The Rose Revolution. Beginning of reforms</a:t>
            </a:r>
          </a:p>
          <a:p>
            <a:pPr marL="0" marR="0" lvl="0" indent="0" algn="l" rtl="0">
              <a:spcBef>
                <a:spcPts val="0"/>
              </a:spcBef>
              <a:spcAft>
                <a:spcPts val="0"/>
              </a:spcAft>
              <a:buNone/>
            </a:pPr>
            <a:endParaRPr sz="1100" dirty="0">
              <a:solidFill>
                <a:schemeClr val="dk1"/>
              </a:solidFill>
              <a:latin typeface="Open Sans" pitchFamily="34" charset="0"/>
              <a:ea typeface="Open Sans" pitchFamily="34" charset="0"/>
              <a:cs typeface="Open Sans" pitchFamily="34" charset="0"/>
              <a:sym typeface="PT Sans"/>
            </a:endParaRPr>
          </a:p>
        </p:txBody>
      </p:sp>
      <p:sp>
        <p:nvSpPr>
          <p:cNvPr id="19" name="Shape 267"/>
          <p:cNvSpPr txBox="1"/>
          <p:nvPr/>
        </p:nvSpPr>
        <p:spPr>
          <a:xfrm flipH="1">
            <a:off x="2067786" y="1707654"/>
            <a:ext cx="1330324" cy="4730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2007</a:t>
            </a:r>
          </a:p>
          <a:p>
            <a:pPr marL="0" marR="0" lvl="0" indent="0" algn="l" rtl="0">
              <a:spcBef>
                <a:spcPts val="0"/>
              </a:spcBef>
              <a:spcAft>
                <a:spcPts val="0"/>
              </a:spcAft>
              <a:buSzPct val="25000"/>
              <a:buNone/>
            </a:pPr>
            <a:r>
              <a:rPr lang="en-US" sz="1100" dirty="0" smtClean="0">
                <a:solidFill>
                  <a:schemeClr val="dk1"/>
                </a:solidFill>
                <a:latin typeface="Open Sans" pitchFamily="34" charset="0"/>
                <a:ea typeface="Open Sans" pitchFamily="34" charset="0"/>
                <a:cs typeface="Open Sans" pitchFamily="34" charset="0"/>
                <a:sym typeface="PT Sans"/>
              </a:rPr>
              <a:t>Starting Growth</a:t>
            </a:r>
            <a:endParaRPr lang="en-US" sz="1100" dirty="0">
              <a:solidFill>
                <a:schemeClr val="dk1"/>
              </a:solidFill>
              <a:latin typeface="Open Sans" pitchFamily="34" charset="0"/>
              <a:ea typeface="Open Sans" pitchFamily="34" charset="0"/>
              <a:cs typeface="Open Sans" pitchFamily="34" charset="0"/>
              <a:sym typeface="PT Sans"/>
            </a:endParaRPr>
          </a:p>
        </p:txBody>
      </p:sp>
      <p:sp>
        <p:nvSpPr>
          <p:cNvPr id="20" name="Shape 268"/>
          <p:cNvSpPr txBox="1"/>
          <p:nvPr/>
        </p:nvSpPr>
        <p:spPr>
          <a:xfrm flipH="1">
            <a:off x="3899997" y="1707654"/>
            <a:ext cx="1770063" cy="4730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2010</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results</a:t>
            </a:r>
          </a:p>
        </p:txBody>
      </p:sp>
      <p:sp>
        <p:nvSpPr>
          <p:cNvPr id="21" name="Shape 269"/>
          <p:cNvSpPr txBox="1"/>
          <p:nvPr/>
        </p:nvSpPr>
        <p:spPr>
          <a:xfrm flipH="1">
            <a:off x="5089698" y="1707654"/>
            <a:ext cx="1031322" cy="8096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2012</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Transition to sustainable growth</a:t>
            </a:r>
          </a:p>
        </p:txBody>
      </p:sp>
      <p:sp>
        <p:nvSpPr>
          <p:cNvPr id="22" name="Shape 270"/>
          <p:cNvSpPr txBox="1"/>
          <p:nvPr/>
        </p:nvSpPr>
        <p:spPr>
          <a:xfrm>
            <a:off x="894547" y="3435686"/>
            <a:ext cx="3171825" cy="765695"/>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Before the 2004 elections, Georgia was a half-collapsed state in deep economic turmoil. Over the next few years the new cabinet conducted extensive and effective changes</a:t>
            </a:r>
            <a:r>
              <a:rPr lang="en-US" sz="1100" dirty="0" smtClean="0">
                <a:solidFill>
                  <a:srgbClr val="122A46"/>
                </a:solidFill>
                <a:latin typeface="Open Sans" pitchFamily="34" charset="0"/>
                <a:ea typeface="Open Sans" pitchFamily="34" charset="0"/>
                <a:cs typeface="Open Sans" pitchFamily="34" charset="0"/>
                <a:sym typeface="PT Sans"/>
              </a:rPr>
              <a:t>.</a:t>
            </a:r>
            <a:endParaRPr lang="en-US" sz="1100" dirty="0">
              <a:solidFill>
                <a:srgbClr val="122A46"/>
              </a:solidFill>
              <a:latin typeface="Open Sans" pitchFamily="34" charset="0"/>
              <a:ea typeface="Open Sans" pitchFamily="34" charset="0"/>
              <a:cs typeface="Open Sans" pitchFamily="34" charset="0"/>
              <a:sym typeface="PT Sans"/>
            </a:endParaRPr>
          </a:p>
        </p:txBody>
      </p:sp>
      <p:pic>
        <p:nvPicPr>
          <p:cNvPr id="23" name="Рисунок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Tree>
    <p:extLst>
      <p:ext uri="{BB962C8B-B14F-4D97-AF65-F5344CB8AC3E}">
        <p14:creationId xmlns:p14="http://schemas.microsoft.com/office/powerpoint/2010/main" val="332094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9608"/>
            <a:ext cx="9143989" cy="5124277"/>
          </a:xfrm>
          <a:prstGeom prst="rect">
            <a:avLst/>
          </a:prstGeom>
        </p:spPr>
      </p:pic>
      <p:grpSp>
        <p:nvGrpSpPr>
          <p:cNvPr id="8" name="Группа 7"/>
          <p:cNvGrpSpPr/>
          <p:nvPr/>
        </p:nvGrpSpPr>
        <p:grpSpPr>
          <a:xfrm>
            <a:off x="2340149" y="72857"/>
            <a:ext cx="4463702" cy="461665"/>
            <a:chOff x="2340149" y="72857"/>
            <a:chExt cx="4463702" cy="461665"/>
          </a:xfrm>
        </p:grpSpPr>
        <p:sp>
          <p:nvSpPr>
            <p:cNvPr id="10" name="TextBox 9"/>
            <p:cNvSpPr txBox="1"/>
            <p:nvPr/>
          </p:nvSpPr>
          <p:spPr>
            <a:xfrm>
              <a:off x="3839267" y="72857"/>
              <a:ext cx="1465466" cy="461665"/>
            </a:xfrm>
            <a:prstGeom prst="rect">
              <a:avLst/>
            </a:prstGeom>
            <a:noFill/>
          </p:spPr>
          <p:txBody>
            <a:bodyPr wrap="none">
              <a:spAutoFit/>
            </a:bodyPr>
            <a:lstStyle/>
            <a:p>
              <a:pPr algn="ctr">
                <a:defRPr/>
              </a:pPr>
              <a:r>
                <a:rPr lang="en-US" sz="1200" b="1" dirty="0" smtClean="0">
                  <a:solidFill>
                    <a:srgbClr val="122A46"/>
                  </a:solidFill>
                  <a:latin typeface="+mj-lt"/>
                  <a:cs typeface="Arial" pitchFamily="34" charset="0"/>
                </a:rPr>
                <a:t>COUNTRY CASE:</a:t>
              </a:r>
            </a:p>
            <a:p>
              <a:pPr algn="ctr">
                <a:defRPr/>
              </a:pPr>
              <a:r>
                <a:rPr lang="en-US" sz="1200" dirty="0" smtClean="0">
                  <a:solidFill>
                    <a:srgbClr val="122A46"/>
                  </a:solidFill>
                  <a:latin typeface="+mj-lt"/>
                  <a:cs typeface="Arial" pitchFamily="34" charset="0"/>
                </a:rPr>
                <a:t>SLOVAKIA</a:t>
              </a:r>
              <a:endParaRPr lang="ru-RU" sz="1200" dirty="0">
                <a:solidFill>
                  <a:srgbClr val="122A46"/>
                </a:solidFill>
                <a:latin typeface="+mj-lt"/>
                <a:cs typeface="Arial" pitchFamily="34" charset="0"/>
              </a:endParaRPr>
            </a:p>
          </p:txBody>
        </p:sp>
        <p:cxnSp>
          <p:nvCxnSpPr>
            <p:cNvPr id="11" name="Прямая соединительная линия 10"/>
            <p:cNvCxnSpPr/>
            <p:nvPr/>
          </p:nvCxnSpPr>
          <p:spPr>
            <a:xfrm>
              <a:off x="2340149" y="483518"/>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5"/>
            <p:cNvCxnSpPr/>
            <p:nvPr/>
          </p:nvCxnSpPr>
          <p:spPr>
            <a:xfrm>
              <a:off x="2340149" y="120686"/>
              <a:ext cx="446370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3" name="Shape 290"/>
          <p:cNvSpPr txBox="1"/>
          <p:nvPr/>
        </p:nvSpPr>
        <p:spPr>
          <a:xfrm>
            <a:off x="557334" y="3052931"/>
            <a:ext cx="4014788" cy="1431566"/>
          </a:xfrm>
          <a:prstGeom prst="rect">
            <a:avLst/>
          </a:prstGeom>
          <a:solidFill>
            <a:srgbClr val="FFC6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In 1998, </a:t>
            </a:r>
            <a:r>
              <a:rPr lang="en-US" sz="1100" dirty="0" err="1">
                <a:solidFill>
                  <a:srgbClr val="122A46"/>
                </a:solidFill>
                <a:latin typeface="Open Sans" pitchFamily="34" charset="0"/>
                <a:ea typeface="Open Sans" pitchFamily="34" charset="0"/>
                <a:cs typeface="Open Sans" pitchFamily="34" charset="0"/>
                <a:sym typeface="PT Sans"/>
              </a:rPr>
              <a:t>Mikul</a:t>
            </a:r>
            <a:r>
              <a:rPr lang="en-US" sz="1100" dirty="0" err="1">
                <a:solidFill>
                  <a:srgbClr val="122A46"/>
                </a:solidFill>
                <a:latin typeface="Open Sans" pitchFamily="34" charset="0"/>
                <a:ea typeface="Open Sans" pitchFamily="34" charset="0"/>
                <a:cs typeface="Open Sans" pitchFamily="34" charset="0"/>
                <a:sym typeface="Arial"/>
              </a:rPr>
              <a:t>áš</a:t>
            </a:r>
            <a:r>
              <a:rPr lang="en-US" sz="1100" dirty="0">
                <a:solidFill>
                  <a:srgbClr val="122A46"/>
                </a:solidFill>
                <a:latin typeface="Open Sans" pitchFamily="34" charset="0"/>
                <a:ea typeface="Open Sans" pitchFamily="34" charset="0"/>
                <a:cs typeface="Open Sans" pitchFamily="34" charset="0"/>
                <a:sym typeface="PT Sans"/>
              </a:rPr>
              <a:t> </a:t>
            </a:r>
            <a:r>
              <a:rPr lang="en-US" sz="1100" dirty="0" err="1">
                <a:solidFill>
                  <a:srgbClr val="122A46"/>
                </a:solidFill>
                <a:latin typeface="Open Sans" pitchFamily="34" charset="0"/>
                <a:ea typeface="Open Sans" pitchFamily="34" charset="0"/>
                <a:cs typeface="Open Sans" pitchFamily="34" charset="0"/>
                <a:sym typeface="PT Sans"/>
              </a:rPr>
              <a:t>Dzurinda</a:t>
            </a:r>
            <a:r>
              <a:rPr lang="en-US" sz="1100" dirty="0">
                <a:solidFill>
                  <a:srgbClr val="122A46"/>
                </a:solidFill>
                <a:latin typeface="Open Sans" pitchFamily="34" charset="0"/>
                <a:ea typeface="Open Sans" pitchFamily="34" charset="0"/>
                <a:cs typeface="Open Sans" pitchFamily="34" charset="0"/>
                <a:sym typeface="PT Sans"/>
              </a:rPr>
              <a:t>, an experienced politician became head of the government. Main sectors of Slovakia’s reforms were: public finance, tax and pension systems, health care, labor market and local government.</a:t>
            </a:r>
          </a:p>
          <a:p>
            <a:pPr marL="0" marR="0" lvl="0" indent="0" algn="l" rtl="0">
              <a:spcBef>
                <a:spcPts val="0"/>
              </a:spcBef>
              <a:spcAft>
                <a:spcPts val="0"/>
              </a:spcAft>
              <a:buSzPct val="25000"/>
              <a:buNone/>
            </a:pPr>
            <a:r>
              <a:rPr lang="en-US" sz="1100" dirty="0">
                <a:solidFill>
                  <a:srgbClr val="122A46"/>
                </a:solidFill>
                <a:latin typeface="Open Sans" pitchFamily="34" charset="0"/>
                <a:ea typeface="Open Sans" pitchFamily="34" charset="0"/>
                <a:cs typeface="Open Sans" pitchFamily="34" charset="0"/>
                <a:sym typeface="PT Sans"/>
              </a:rPr>
              <a:t>Fiscal incentives became the main instrument of the reformers</a:t>
            </a:r>
            <a:r>
              <a:rPr lang="en-US" sz="1100" dirty="0">
                <a:solidFill>
                  <a:srgbClr val="122A46"/>
                </a:solidFill>
                <a:latin typeface="Open Sans" pitchFamily="34" charset="0"/>
                <a:ea typeface="Open Sans" pitchFamily="34" charset="0"/>
                <a:cs typeface="Open Sans" pitchFamily="34" charset="0"/>
                <a:sym typeface="Arial"/>
              </a:rPr>
              <a:t>’</a:t>
            </a:r>
            <a:r>
              <a:rPr lang="en-US" sz="1100" dirty="0">
                <a:solidFill>
                  <a:srgbClr val="122A46"/>
                </a:solidFill>
                <a:latin typeface="Open Sans" pitchFamily="34" charset="0"/>
                <a:ea typeface="Open Sans" pitchFamily="34" charset="0"/>
                <a:cs typeface="Open Sans" pitchFamily="34" charset="0"/>
                <a:sym typeface="PT Sans"/>
              </a:rPr>
              <a:t> policy. In the area of public finance,  Slovakia strengthened budget transparency, implemented program funding, and planned three years ahead (versus one</a:t>
            </a:r>
            <a:r>
              <a:rPr lang="en-US" sz="1100" dirty="0" smtClean="0">
                <a:solidFill>
                  <a:srgbClr val="122A46"/>
                </a:solidFill>
                <a:latin typeface="Open Sans" pitchFamily="34" charset="0"/>
                <a:ea typeface="Open Sans" pitchFamily="34" charset="0"/>
                <a:cs typeface="Open Sans" pitchFamily="34" charset="0"/>
                <a:sym typeface="PT Sans"/>
              </a:rPr>
              <a:t>).</a:t>
            </a:r>
            <a:endParaRPr lang="en-US" sz="1100" dirty="0">
              <a:solidFill>
                <a:srgbClr val="122A46"/>
              </a:solidFill>
              <a:latin typeface="Open Sans" pitchFamily="34" charset="0"/>
              <a:ea typeface="Open Sans" pitchFamily="34" charset="0"/>
              <a:cs typeface="Open Sans" pitchFamily="34" charset="0"/>
              <a:sym typeface="PT Sans"/>
            </a:endParaRPr>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42" y="123478"/>
            <a:ext cx="627534" cy="627534"/>
          </a:xfrm>
          <a:prstGeom prst="rect">
            <a:avLst/>
          </a:prstGeom>
        </p:spPr>
      </p:pic>
      <p:sp>
        <p:nvSpPr>
          <p:cNvPr id="15" name="Shape 286"/>
          <p:cNvSpPr txBox="1"/>
          <p:nvPr/>
        </p:nvSpPr>
        <p:spPr>
          <a:xfrm>
            <a:off x="58892" y="1423204"/>
            <a:ext cx="1458913"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1998</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Beginning of reforms</a:t>
            </a:r>
          </a:p>
        </p:txBody>
      </p:sp>
      <p:sp>
        <p:nvSpPr>
          <p:cNvPr id="16" name="Shape 287"/>
          <p:cNvSpPr txBox="1"/>
          <p:nvPr/>
        </p:nvSpPr>
        <p:spPr>
          <a:xfrm flipH="1">
            <a:off x="2527062" y="1423204"/>
            <a:ext cx="1457324"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2004</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First results and</a:t>
            </a:r>
          </a:p>
          <a:p>
            <a:pPr marL="0" marR="0" lvl="0" indent="0" algn="l"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admission to EU</a:t>
            </a:r>
          </a:p>
        </p:txBody>
      </p:sp>
      <p:sp>
        <p:nvSpPr>
          <p:cNvPr id="17" name="Shape 288"/>
          <p:cNvSpPr txBox="1"/>
          <p:nvPr/>
        </p:nvSpPr>
        <p:spPr>
          <a:xfrm flipH="1">
            <a:off x="4371195" y="1423204"/>
            <a:ext cx="1183444" cy="6413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2008</a:t>
            </a:r>
          </a:p>
          <a:p>
            <a:pPr lvl="0">
              <a:buSzPct val="25000"/>
            </a:pPr>
            <a:r>
              <a:rPr lang="en-US" sz="1100" dirty="0">
                <a:solidFill>
                  <a:schemeClr val="dk1"/>
                </a:solidFill>
                <a:latin typeface="Open Sans" pitchFamily="34" charset="0"/>
                <a:ea typeface="Open Sans" pitchFamily="34" charset="0"/>
                <a:cs typeface="Open Sans" pitchFamily="34" charset="0"/>
                <a:sym typeface="PT Sans"/>
              </a:rPr>
              <a:t>Progress identified </a:t>
            </a:r>
          </a:p>
        </p:txBody>
      </p:sp>
      <p:sp>
        <p:nvSpPr>
          <p:cNvPr id="18" name="Shape 289"/>
          <p:cNvSpPr txBox="1"/>
          <p:nvPr/>
        </p:nvSpPr>
        <p:spPr>
          <a:xfrm flipH="1">
            <a:off x="5440143" y="1423204"/>
            <a:ext cx="989012" cy="473075"/>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1400" b="1" dirty="0">
                <a:solidFill>
                  <a:srgbClr val="122A46"/>
                </a:solidFill>
                <a:latin typeface="Open Sans" pitchFamily="34" charset="0"/>
                <a:ea typeface="Open Sans" pitchFamily="34" charset="0"/>
                <a:cs typeface="Open Sans" pitchFamily="34" charset="0"/>
                <a:sym typeface="PT Sans"/>
              </a:rPr>
              <a:t>2012</a:t>
            </a:r>
          </a:p>
          <a:p>
            <a:pPr marL="0" marR="0" lvl="0" indent="0" algn="r" rtl="0">
              <a:spcBef>
                <a:spcPts val="0"/>
              </a:spcBef>
              <a:spcAft>
                <a:spcPts val="0"/>
              </a:spcAft>
              <a:buSzPct val="25000"/>
              <a:buNone/>
            </a:pPr>
            <a:r>
              <a:rPr lang="en-US" sz="1100" dirty="0">
                <a:solidFill>
                  <a:schemeClr val="dk1"/>
                </a:solidFill>
                <a:latin typeface="Open Sans" pitchFamily="34" charset="0"/>
                <a:ea typeface="Open Sans" pitchFamily="34" charset="0"/>
                <a:cs typeface="Open Sans" pitchFamily="34" charset="0"/>
                <a:sym typeface="PT Sans"/>
              </a:rPr>
              <a:t>Stabilization</a:t>
            </a:r>
          </a:p>
        </p:txBody>
      </p:sp>
    </p:spTree>
    <p:extLst>
      <p:ext uri="{BB962C8B-B14F-4D97-AF65-F5344CB8AC3E}">
        <p14:creationId xmlns:p14="http://schemas.microsoft.com/office/powerpoint/2010/main" val="1514573358"/>
      </p:ext>
    </p:extLst>
  </p:cSld>
  <p:clrMapOvr>
    <a:masterClrMapping/>
  </p:clrMapOvr>
</p:sld>
</file>

<file path=ppt/theme/theme1.xml><?xml version="1.0" encoding="utf-8"?>
<a:theme xmlns:a="http://schemas.openxmlformats.org/drawingml/2006/main" name="Специальное оформление">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82819</TotalTime>
  <Words>2473</Words>
  <Application>Microsoft Office PowerPoint</Application>
  <PresentationFormat>On-screen Show (16:9)</PresentationFormat>
  <Paragraphs>422</Paragraphs>
  <Slides>26</Slides>
  <Notes>0</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Специальное оформление</vt:lpstr>
      <vt:lpstr>1_Тема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Близнюк Євгенія</dc:creator>
  <cp:lastModifiedBy>kristi1986</cp:lastModifiedBy>
  <cp:revision>2646</cp:revision>
  <cp:lastPrinted>2016-06-07T08:23:07Z</cp:lastPrinted>
  <dcterms:created xsi:type="dcterms:W3CDTF">2014-09-02T17:27:22Z</dcterms:created>
  <dcterms:modified xsi:type="dcterms:W3CDTF">2016-08-31T16:04:27Z</dcterms:modified>
</cp:coreProperties>
</file>